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7.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charts/chart12.xml" ContentType="application/vnd.openxmlformats-officedocument.drawingml.chart+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42"/>
  </p:notesMasterIdLst>
  <p:handoutMasterIdLst>
    <p:handoutMasterId r:id="rId43"/>
  </p:handoutMasterIdLst>
  <p:sldIdLst>
    <p:sldId id="256" r:id="rId2"/>
    <p:sldId id="261" r:id="rId3"/>
    <p:sldId id="295" r:id="rId4"/>
    <p:sldId id="271" r:id="rId5"/>
    <p:sldId id="257" r:id="rId6"/>
    <p:sldId id="272" r:id="rId7"/>
    <p:sldId id="260" r:id="rId8"/>
    <p:sldId id="273" r:id="rId9"/>
    <p:sldId id="284" r:id="rId10"/>
    <p:sldId id="281" r:id="rId11"/>
    <p:sldId id="259" r:id="rId12"/>
    <p:sldId id="274" r:id="rId13"/>
    <p:sldId id="258" r:id="rId14"/>
    <p:sldId id="282" r:id="rId15"/>
    <p:sldId id="262" r:id="rId16"/>
    <p:sldId id="299" r:id="rId17"/>
    <p:sldId id="297" r:id="rId18"/>
    <p:sldId id="263" r:id="rId19"/>
    <p:sldId id="298" r:id="rId20"/>
    <p:sldId id="300" r:id="rId21"/>
    <p:sldId id="264" r:id="rId22"/>
    <p:sldId id="285" r:id="rId23"/>
    <p:sldId id="296" r:id="rId24"/>
    <p:sldId id="265" r:id="rId25"/>
    <p:sldId id="280" r:id="rId26"/>
    <p:sldId id="266" r:id="rId27"/>
    <p:sldId id="276" r:id="rId28"/>
    <p:sldId id="267" r:id="rId29"/>
    <p:sldId id="277" r:id="rId30"/>
    <p:sldId id="268" r:id="rId31"/>
    <p:sldId id="291" r:id="rId32"/>
    <p:sldId id="292" r:id="rId33"/>
    <p:sldId id="293" r:id="rId34"/>
    <p:sldId id="278" r:id="rId35"/>
    <p:sldId id="269" r:id="rId36"/>
    <p:sldId id="283" r:id="rId37"/>
    <p:sldId id="270" r:id="rId38"/>
    <p:sldId id="294" r:id="rId39"/>
    <p:sldId id="279" r:id="rId40"/>
    <p:sldId id="301" r:id="rId4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115" d="100"/>
          <a:sy n="115" d="100"/>
        </p:scale>
        <p:origin x="25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1.bin"/></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2.xml.rels><?xml version="1.0" encoding="UTF-8" standalone="yes"?>
<Relationships xmlns="http://schemas.openxmlformats.org/package/2006/relationships"><Relationship Id="rId3" Type="http://schemas.openxmlformats.org/officeDocument/2006/relationships/oleObject" Target="file:///E:\Fact%20Finding%20PSEA%202019\Financial%20Data%20and%20Charts%20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Fact%20Finding%20PSEA%202019\Financial%20Data%20and%20Charts%20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E:\Fact%20Finding%20PSEA%202019\Financial%20Data%20and%20Charts%20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3" Type="http://schemas.openxmlformats.org/officeDocument/2006/relationships/oleObject" Target="file:///C:\Users\cbolin\Desktop\2019%20Forms%20and%20Docs\Budget%20Presentation\Financial%20Data%20and%20Charts%203.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1" Type="http://schemas.openxmlformats.org/officeDocument/2006/relationships/oleObject" Target="file:///D:\Fact%20Finding%20PSEA%202019\Debt%20Service%2019-20.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Student Enrollment</a:t>
            </a:r>
          </a:p>
        </c:rich>
      </c:tx>
      <c:layout>
        <c:manualLayout>
          <c:xMode val="edge"/>
          <c:yMode val="edge"/>
          <c:x val="0.40498556160972693"/>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153498054122545"/>
          <c:y val="0.16829736211031174"/>
          <c:w val="0.86685582405647565"/>
          <c:h val="0.59321739458826639"/>
        </c:manualLayout>
      </c:layout>
      <c:lineChart>
        <c:grouping val="standard"/>
        <c:varyColors val="0"/>
        <c:ser>
          <c:idx val="0"/>
          <c:order val="0"/>
          <c:tx>
            <c:strRef>
              <c:f>Enrollment!$C$3</c:f>
              <c:strCache>
                <c:ptCount val="1"/>
                <c:pt idx="0">
                  <c:v>Enrollment</c:v>
                </c:pt>
              </c:strCache>
            </c:strRef>
          </c:tx>
          <c:spPr>
            <a:ln w="28575" cap="rnd">
              <a:solidFill>
                <a:schemeClr val="accent1"/>
              </a:solidFill>
              <a:round/>
            </a:ln>
            <a:effectLst/>
          </c:spPr>
          <c:marker>
            <c:symbol val="none"/>
          </c:marker>
          <c:cat>
            <c:strRef>
              <c:f>Enrollment!$B$4:$B$15</c:f>
              <c:strCache>
                <c:ptCount val="12"/>
                <c:pt idx="1">
                  <c:v>2008-2009</c:v>
                </c:pt>
                <c:pt idx="2">
                  <c:v>2009-2010</c:v>
                </c:pt>
                <c:pt idx="3">
                  <c:v>2010-2011</c:v>
                </c:pt>
                <c:pt idx="4">
                  <c:v>2011-2012</c:v>
                </c:pt>
                <c:pt idx="5">
                  <c:v>2012-2013</c:v>
                </c:pt>
                <c:pt idx="6">
                  <c:v>2013-2014</c:v>
                </c:pt>
                <c:pt idx="7">
                  <c:v>2014-2015</c:v>
                </c:pt>
                <c:pt idx="8">
                  <c:v>2015-2016</c:v>
                </c:pt>
                <c:pt idx="9">
                  <c:v>2016-2017</c:v>
                </c:pt>
                <c:pt idx="10">
                  <c:v>2017-2018</c:v>
                </c:pt>
                <c:pt idx="11">
                  <c:v>2018-2019</c:v>
                </c:pt>
              </c:strCache>
            </c:strRef>
          </c:cat>
          <c:val>
            <c:numRef>
              <c:f>Enrollment!$C$4:$C$15</c:f>
              <c:numCache>
                <c:formatCode>#,##0</c:formatCode>
                <c:ptCount val="12"/>
                <c:pt idx="1">
                  <c:v>3785</c:v>
                </c:pt>
                <c:pt idx="2">
                  <c:v>3677</c:v>
                </c:pt>
                <c:pt idx="3">
                  <c:v>3596</c:v>
                </c:pt>
                <c:pt idx="4">
                  <c:v>3575</c:v>
                </c:pt>
                <c:pt idx="5">
                  <c:v>3531</c:v>
                </c:pt>
                <c:pt idx="6">
                  <c:v>3521</c:v>
                </c:pt>
                <c:pt idx="7">
                  <c:v>3435</c:v>
                </c:pt>
                <c:pt idx="8">
                  <c:v>3458</c:v>
                </c:pt>
                <c:pt idx="9">
                  <c:v>3413</c:v>
                </c:pt>
                <c:pt idx="10">
                  <c:v>3299</c:v>
                </c:pt>
                <c:pt idx="11">
                  <c:v>3313</c:v>
                </c:pt>
              </c:numCache>
            </c:numRef>
          </c:val>
          <c:smooth val="0"/>
          <c:extLst>
            <c:ext xmlns:c16="http://schemas.microsoft.com/office/drawing/2014/chart" uri="{C3380CC4-5D6E-409C-BE32-E72D297353CC}">
              <c16:uniqueId val="{00000000-F18E-4C8D-AFFC-169845ABE4D4}"/>
            </c:ext>
          </c:extLst>
        </c:ser>
        <c:dLbls>
          <c:showLegendKey val="0"/>
          <c:showVal val="0"/>
          <c:showCatName val="0"/>
          <c:showSerName val="0"/>
          <c:showPercent val="0"/>
          <c:showBubbleSize val="0"/>
        </c:dLbls>
        <c:smooth val="0"/>
        <c:axId val="2104057384"/>
        <c:axId val="2104061144"/>
      </c:lineChart>
      <c:catAx>
        <c:axId val="2104057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4061144"/>
        <c:crosses val="autoZero"/>
        <c:auto val="1"/>
        <c:lblAlgn val="ctr"/>
        <c:lblOffset val="100"/>
        <c:noMultiLvlLbl val="0"/>
      </c:catAx>
      <c:valAx>
        <c:axId val="21040611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4057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Free &amp; Reduced Lunch</a:t>
            </a:r>
          </a:p>
        </c:rich>
      </c:tx>
      <c:layout>
        <c:manualLayout>
          <c:xMode val="edge"/>
          <c:yMode val="edge"/>
          <c:x val="0.33960933630240225"/>
          <c:y val="2.865916069600818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'Enroll + Free &amp; Red'!$R$3</c:f>
              <c:strCache>
                <c:ptCount val="1"/>
                <c:pt idx="0">
                  <c:v>% Free &amp; Red</c:v>
                </c:pt>
              </c:strCache>
            </c:strRef>
          </c:tx>
          <c:spPr>
            <a:solidFill>
              <a:schemeClr val="accent1"/>
            </a:solidFill>
            <a:ln>
              <a:noFill/>
            </a:ln>
            <a:effectLst/>
          </c:spPr>
          <c:invertIfNegative val="0"/>
          <c:cat>
            <c:strRef>
              <c:f>'Enroll + Free &amp; Red'!$K$6:$K$16</c:f>
              <c:strCache>
                <c:ptCount val="11"/>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strCache>
            </c:strRef>
          </c:cat>
          <c:val>
            <c:numRef>
              <c:f>'Enroll + Free &amp; Red'!$R$6:$R$16</c:f>
              <c:numCache>
                <c:formatCode>0.00%</c:formatCode>
                <c:ptCount val="11"/>
                <c:pt idx="0">
                  <c:v>0.58406142441090814</c:v>
                </c:pt>
                <c:pt idx="1">
                  <c:v>0.59427521008403361</c:v>
                </c:pt>
                <c:pt idx="2">
                  <c:v>0.65280386369734367</c:v>
                </c:pt>
                <c:pt idx="3">
                  <c:v>0.60213289581624285</c:v>
                </c:pt>
                <c:pt idx="4">
                  <c:v>0.60844529750479848</c:v>
                </c:pt>
                <c:pt idx="5">
                  <c:v>0.61610700056915202</c:v>
                </c:pt>
                <c:pt idx="6">
                  <c:v>0.58282208588957052</c:v>
                </c:pt>
                <c:pt idx="7">
                  <c:v>0.58354755784061696</c:v>
                </c:pt>
                <c:pt idx="8">
                  <c:v>0.81609529343404996</c:v>
                </c:pt>
                <c:pt idx="9">
                  <c:v>0.81598133566637499</c:v>
                </c:pt>
                <c:pt idx="10">
                  <c:v>0.85991510006064287</c:v>
                </c:pt>
              </c:numCache>
            </c:numRef>
          </c:val>
          <c:extLst>
            <c:ext xmlns:c16="http://schemas.microsoft.com/office/drawing/2014/chart" uri="{C3380CC4-5D6E-409C-BE32-E72D297353CC}">
              <c16:uniqueId val="{00000000-36CF-46FE-B617-09400789EF77}"/>
            </c:ext>
          </c:extLst>
        </c:ser>
        <c:dLbls>
          <c:showLegendKey val="0"/>
          <c:showVal val="0"/>
          <c:showCatName val="0"/>
          <c:showSerName val="0"/>
          <c:showPercent val="0"/>
          <c:showBubbleSize val="0"/>
        </c:dLbls>
        <c:gapWidth val="219"/>
        <c:overlap val="-27"/>
        <c:axId val="596386320"/>
        <c:axId val="596386640"/>
      </c:barChart>
      <c:catAx>
        <c:axId val="596386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6386640"/>
        <c:crosses val="autoZero"/>
        <c:auto val="1"/>
        <c:lblAlgn val="ctr"/>
        <c:lblOffset val="100"/>
        <c:noMultiLvlLbl val="0"/>
      </c:catAx>
      <c:valAx>
        <c:axId val="5963866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6386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Revenue</a:t>
            </a:r>
            <a:r>
              <a:rPr lang="en-US" baseline="0"/>
              <a:t> Comparison by Source</a:t>
            </a:r>
            <a:endParaRPr lang="en-US"/>
          </a:p>
        </c:rich>
      </c:tx>
      <c:layout>
        <c:manualLayout>
          <c:xMode val="edge"/>
          <c:yMode val="edge"/>
          <c:x val="0.2634682912701598"/>
          <c:y val="1.637666325486182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Revenues!$D$4:$D$5</c:f>
              <c:strCache>
                <c:ptCount val="2"/>
                <c:pt idx="0">
                  <c:v>Local</c:v>
                </c:pt>
                <c:pt idx="1">
                  <c:v>Revenue</c:v>
                </c:pt>
              </c:strCache>
            </c:strRef>
          </c:tx>
          <c:spPr>
            <a:solidFill>
              <a:schemeClr val="accent1"/>
            </a:solidFill>
            <a:ln>
              <a:noFill/>
            </a:ln>
            <a:effectLst/>
          </c:spPr>
          <c:invertIfNegative val="0"/>
          <c:cat>
            <c:strRef>
              <c:f>Revenues!$C$7:$C$17</c:f>
              <c:strCache>
                <c:ptCount val="11"/>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strCache>
            </c:strRef>
          </c:cat>
          <c:val>
            <c:numRef>
              <c:f>Revenues!$D$7:$D$17</c:f>
              <c:numCache>
                <c:formatCode>#,##0</c:formatCode>
                <c:ptCount val="11"/>
                <c:pt idx="0">
                  <c:v>10601438</c:v>
                </c:pt>
                <c:pt idx="1">
                  <c:v>8976267</c:v>
                </c:pt>
                <c:pt idx="2">
                  <c:v>9063463</c:v>
                </c:pt>
                <c:pt idx="3">
                  <c:v>9559719</c:v>
                </c:pt>
                <c:pt idx="4">
                  <c:v>10474389</c:v>
                </c:pt>
                <c:pt idx="5">
                  <c:v>10853618</c:v>
                </c:pt>
                <c:pt idx="6">
                  <c:v>10730867</c:v>
                </c:pt>
                <c:pt idx="7">
                  <c:v>11121543</c:v>
                </c:pt>
                <c:pt idx="8">
                  <c:v>11544292</c:v>
                </c:pt>
                <c:pt idx="9">
                  <c:v>12797080</c:v>
                </c:pt>
                <c:pt idx="10">
                  <c:v>12976146</c:v>
                </c:pt>
              </c:numCache>
            </c:numRef>
          </c:val>
          <c:extLst>
            <c:ext xmlns:c16="http://schemas.microsoft.com/office/drawing/2014/chart" uri="{C3380CC4-5D6E-409C-BE32-E72D297353CC}">
              <c16:uniqueId val="{00000000-5CE1-4547-80DC-2112532C565C}"/>
            </c:ext>
          </c:extLst>
        </c:ser>
        <c:ser>
          <c:idx val="1"/>
          <c:order val="1"/>
          <c:tx>
            <c:strRef>
              <c:f>Revenues!$E$4:$E$5</c:f>
              <c:strCache>
                <c:ptCount val="2"/>
                <c:pt idx="0">
                  <c:v>State</c:v>
                </c:pt>
                <c:pt idx="1">
                  <c:v>Revenue</c:v>
                </c:pt>
              </c:strCache>
            </c:strRef>
          </c:tx>
          <c:spPr>
            <a:solidFill>
              <a:schemeClr val="accent2"/>
            </a:solidFill>
            <a:ln>
              <a:noFill/>
            </a:ln>
            <a:effectLst/>
          </c:spPr>
          <c:invertIfNegative val="0"/>
          <c:cat>
            <c:strRef>
              <c:f>Revenues!$C$7:$C$17</c:f>
              <c:strCache>
                <c:ptCount val="11"/>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strCache>
            </c:strRef>
          </c:cat>
          <c:val>
            <c:numRef>
              <c:f>Revenues!$E$7:$E$17</c:f>
              <c:numCache>
                <c:formatCode>#,##0</c:formatCode>
                <c:ptCount val="11"/>
                <c:pt idx="0">
                  <c:v>31951797</c:v>
                </c:pt>
                <c:pt idx="1">
                  <c:v>35516333</c:v>
                </c:pt>
                <c:pt idx="2">
                  <c:v>31065008</c:v>
                </c:pt>
                <c:pt idx="3">
                  <c:v>29819869</c:v>
                </c:pt>
                <c:pt idx="4">
                  <c:v>32232611</c:v>
                </c:pt>
                <c:pt idx="5">
                  <c:v>32588505</c:v>
                </c:pt>
                <c:pt idx="6">
                  <c:v>33462396</c:v>
                </c:pt>
                <c:pt idx="7">
                  <c:v>34211262</c:v>
                </c:pt>
                <c:pt idx="8">
                  <c:v>35528993</c:v>
                </c:pt>
                <c:pt idx="9">
                  <c:v>37562155</c:v>
                </c:pt>
                <c:pt idx="10">
                  <c:v>37360912</c:v>
                </c:pt>
              </c:numCache>
            </c:numRef>
          </c:val>
          <c:extLst>
            <c:ext xmlns:c16="http://schemas.microsoft.com/office/drawing/2014/chart" uri="{C3380CC4-5D6E-409C-BE32-E72D297353CC}">
              <c16:uniqueId val="{00000001-5CE1-4547-80DC-2112532C565C}"/>
            </c:ext>
          </c:extLst>
        </c:ser>
        <c:ser>
          <c:idx val="2"/>
          <c:order val="2"/>
          <c:tx>
            <c:strRef>
              <c:f>Revenues!$F$4:$F$5</c:f>
              <c:strCache>
                <c:ptCount val="2"/>
                <c:pt idx="0">
                  <c:v>Federal</c:v>
                </c:pt>
                <c:pt idx="1">
                  <c:v>Revenue</c:v>
                </c:pt>
              </c:strCache>
            </c:strRef>
          </c:tx>
          <c:spPr>
            <a:solidFill>
              <a:schemeClr val="accent3"/>
            </a:solidFill>
            <a:ln>
              <a:noFill/>
            </a:ln>
            <a:effectLst/>
          </c:spPr>
          <c:invertIfNegative val="0"/>
          <c:cat>
            <c:strRef>
              <c:f>Revenues!$C$7:$C$17</c:f>
              <c:strCache>
                <c:ptCount val="11"/>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strCache>
            </c:strRef>
          </c:cat>
          <c:val>
            <c:numRef>
              <c:f>Revenues!$F$7:$F$17</c:f>
              <c:numCache>
                <c:formatCode>#,##0</c:formatCode>
                <c:ptCount val="11"/>
                <c:pt idx="0">
                  <c:v>2281072</c:v>
                </c:pt>
                <c:pt idx="1">
                  <c:v>2367673</c:v>
                </c:pt>
                <c:pt idx="2">
                  <c:v>6793406</c:v>
                </c:pt>
                <c:pt idx="3">
                  <c:v>8136457</c:v>
                </c:pt>
                <c:pt idx="4">
                  <c:v>2763933</c:v>
                </c:pt>
                <c:pt idx="5">
                  <c:v>3397364</c:v>
                </c:pt>
                <c:pt idx="6">
                  <c:v>3621789</c:v>
                </c:pt>
                <c:pt idx="7">
                  <c:v>3145463</c:v>
                </c:pt>
                <c:pt idx="8">
                  <c:v>2803069</c:v>
                </c:pt>
                <c:pt idx="9">
                  <c:v>2505526</c:v>
                </c:pt>
                <c:pt idx="10">
                  <c:v>1854757</c:v>
                </c:pt>
              </c:numCache>
            </c:numRef>
          </c:val>
          <c:extLst>
            <c:ext xmlns:c16="http://schemas.microsoft.com/office/drawing/2014/chart" uri="{C3380CC4-5D6E-409C-BE32-E72D297353CC}">
              <c16:uniqueId val="{00000002-5CE1-4547-80DC-2112532C565C}"/>
            </c:ext>
          </c:extLst>
        </c:ser>
        <c:dLbls>
          <c:showLegendKey val="0"/>
          <c:showVal val="0"/>
          <c:showCatName val="0"/>
          <c:showSerName val="0"/>
          <c:showPercent val="0"/>
          <c:showBubbleSize val="0"/>
        </c:dLbls>
        <c:gapWidth val="219"/>
        <c:overlap val="-27"/>
        <c:axId val="536364408"/>
        <c:axId val="536366968"/>
      </c:barChart>
      <c:catAx>
        <c:axId val="536364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6366968"/>
        <c:crosses val="autoZero"/>
        <c:auto val="1"/>
        <c:lblAlgn val="ctr"/>
        <c:lblOffset val="100"/>
        <c:noMultiLvlLbl val="0"/>
      </c:catAx>
      <c:valAx>
        <c:axId val="5363669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63644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0" i="0" u="none" strike="noStrike" baseline="0">
                <a:solidFill>
                  <a:srgbClr val="333333"/>
                </a:solidFill>
                <a:latin typeface="Calibri"/>
                <a:ea typeface="Calibri"/>
                <a:cs typeface="Calibri"/>
              </a:defRPr>
            </a:pPr>
            <a:r>
              <a:rPr lang="en-US"/>
              <a:t>2019-2020 Proposed Final Revenue</a:t>
            </a:r>
          </a:p>
        </c:rich>
      </c:tx>
      <c:layout/>
      <c:overlay val="0"/>
      <c:spPr>
        <a:noFill/>
        <a:ln w="25400">
          <a:noFill/>
        </a:ln>
      </c:spPr>
    </c:title>
    <c:autoTitleDeleted val="0"/>
    <c:plotArea>
      <c:layout>
        <c:manualLayout>
          <c:layoutTarget val="inner"/>
          <c:xMode val="edge"/>
          <c:yMode val="edge"/>
          <c:x val="0.23191900319085687"/>
          <c:y val="0.18838588152836946"/>
          <c:w val="0.54981033819817116"/>
          <c:h val="0.77765966754155746"/>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C09-4D2F-A538-7570B1176E9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C09-4D2F-A538-7570B1176E9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C09-4D2F-A538-7570B1176E9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C09-4D2F-A538-7570B1176E9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C09-4D2F-A538-7570B1176E9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C09-4D2F-A538-7570B1176E9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1C09-4D2F-A538-7570B1176E92}"/>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1C09-4D2F-A538-7570B1176E92}"/>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1C09-4D2F-A538-7570B1176E92}"/>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1C09-4D2F-A538-7570B1176E92}"/>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1C09-4D2F-A538-7570B1176E92}"/>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1C09-4D2F-A538-7570B1176E92}"/>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1C09-4D2F-A538-7570B1176E92}"/>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1C09-4D2F-A538-7570B1176E92}"/>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1C09-4D2F-A538-7570B1176E92}"/>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1C09-4D2F-A538-7570B1176E92}"/>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1C09-4D2F-A538-7570B1176E92}"/>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1C09-4D2F-A538-7570B1176E92}"/>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1C09-4D2F-A538-7570B1176E92}"/>
              </c:ext>
            </c:extLst>
          </c:dPt>
          <c:dPt>
            <c:idx val="1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27-1C09-4D2F-A538-7570B1176E92}"/>
              </c:ext>
            </c:extLst>
          </c:dPt>
          <c:dPt>
            <c:idx val="2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29-1C09-4D2F-A538-7570B1176E92}"/>
              </c:ext>
            </c:extLst>
          </c:dPt>
          <c:dPt>
            <c:idx val="21"/>
            <c:bubble3D val="0"/>
            <c:spPr>
              <a:solidFill>
                <a:schemeClr val="accent4">
                  <a:lumMod val="80000"/>
                </a:schemeClr>
              </a:solidFill>
              <a:ln w="19050">
                <a:solidFill>
                  <a:schemeClr val="lt1"/>
                </a:solidFill>
              </a:ln>
              <a:effectLst/>
            </c:spPr>
            <c:extLst>
              <c:ext xmlns:c16="http://schemas.microsoft.com/office/drawing/2014/chart" uri="{C3380CC4-5D6E-409C-BE32-E72D297353CC}">
                <c16:uniqueId val="{0000002B-1C09-4D2F-A538-7570B1176E92}"/>
              </c:ext>
            </c:extLst>
          </c:dPt>
          <c:dPt>
            <c:idx val="22"/>
            <c:bubble3D val="0"/>
            <c:spPr>
              <a:solidFill>
                <a:schemeClr val="accent5">
                  <a:lumMod val="80000"/>
                </a:schemeClr>
              </a:solidFill>
              <a:ln w="19050">
                <a:solidFill>
                  <a:schemeClr val="lt1"/>
                </a:solidFill>
              </a:ln>
              <a:effectLst/>
            </c:spPr>
            <c:extLst>
              <c:ext xmlns:c16="http://schemas.microsoft.com/office/drawing/2014/chart" uri="{C3380CC4-5D6E-409C-BE32-E72D297353CC}">
                <c16:uniqueId val="{0000002D-1C09-4D2F-A538-7570B1176E92}"/>
              </c:ext>
            </c:extLst>
          </c:dPt>
          <c:dPt>
            <c:idx val="23"/>
            <c:bubble3D val="0"/>
            <c:spPr>
              <a:solidFill>
                <a:schemeClr val="accent6">
                  <a:lumMod val="80000"/>
                </a:schemeClr>
              </a:solidFill>
              <a:ln w="19050">
                <a:solidFill>
                  <a:schemeClr val="lt1"/>
                </a:solidFill>
              </a:ln>
              <a:effectLst/>
            </c:spPr>
            <c:extLst>
              <c:ext xmlns:c16="http://schemas.microsoft.com/office/drawing/2014/chart" uri="{C3380CC4-5D6E-409C-BE32-E72D297353CC}">
                <c16:uniqueId val="{0000002F-1C09-4D2F-A538-7570B1176E92}"/>
              </c:ext>
            </c:extLst>
          </c:dPt>
          <c:dPt>
            <c:idx val="24"/>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31-1C09-4D2F-A538-7570B1176E92}"/>
              </c:ext>
            </c:extLst>
          </c:dPt>
          <c:dPt>
            <c:idx val="25"/>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33-1C09-4D2F-A538-7570B1176E92}"/>
              </c:ext>
            </c:extLst>
          </c:dPt>
          <c:dPt>
            <c:idx val="26"/>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35-1C09-4D2F-A538-7570B1176E92}"/>
              </c:ext>
            </c:extLst>
          </c:dPt>
          <c:dLbls>
            <c:dLbl>
              <c:idx val="0"/>
              <c:layout>
                <c:manualLayout>
                  <c:x val="-9.0212230636775498E-2"/>
                  <c:y val="0.11569406196808879"/>
                </c:manualLayout>
              </c:layout>
              <c:numFmt formatCode="0.00%" sourceLinked="0"/>
              <c:spPr>
                <a:noFill/>
                <a:ln w="25400">
                  <a:noFill/>
                </a:ln>
              </c:spPr>
              <c:txPr>
                <a:bodyPr/>
                <a:lstStyle/>
                <a:p>
                  <a:pPr>
                    <a:defRPr sz="850" b="1" i="0" u="none" strike="noStrike" baseline="0">
                      <a:solidFill>
                        <a:srgbClr val="000000"/>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1C09-4D2F-A538-7570B1176E92}"/>
                </c:ext>
              </c:extLst>
            </c:dLbl>
            <c:dLbl>
              <c:idx val="1"/>
              <c:layout>
                <c:manualLayout>
                  <c:x val="-1.6816874801477918E-2"/>
                  <c:y val="-0.12483719192394448"/>
                </c:manualLayout>
              </c:layout>
              <c:numFmt formatCode="0.00%" sourceLinked="0"/>
              <c:spPr>
                <a:noFill/>
                <a:ln w="25400">
                  <a:noFill/>
                </a:ln>
              </c:spPr>
              <c:txPr>
                <a:bodyPr/>
                <a:lstStyle/>
                <a:p>
                  <a:pPr>
                    <a:defRPr sz="850" b="1" i="0" u="none" strike="noStrike" baseline="0">
                      <a:solidFill>
                        <a:srgbClr val="000000"/>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1C09-4D2F-A538-7570B1176E92}"/>
                </c:ext>
              </c:extLst>
            </c:dLbl>
            <c:dLbl>
              <c:idx val="2"/>
              <c:layout>
                <c:manualLayout>
                  <c:x val="-6.2633197920323735E-2"/>
                  <c:y val="3.2085714681095445E-2"/>
                </c:manualLayout>
              </c:layout>
              <c:numFmt formatCode="0.00%" sourceLinked="0"/>
              <c:spPr>
                <a:noFill/>
                <a:ln w="25400">
                  <a:noFill/>
                </a:ln>
              </c:spPr>
              <c:txPr>
                <a:bodyPr/>
                <a:lstStyle/>
                <a:p>
                  <a:pPr>
                    <a:defRPr sz="850" b="1" i="0" u="none" strike="noStrike" baseline="0">
                      <a:solidFill>
                        <a:srgbClr val="000000"/>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1C09-4D2F-A538-7570B1176E92}"/>
                </c:ext>
              </c:extLst>
            </c:dLbl>
            <c:dLbl>
              <c:idx val="3"/>
              <c:layout>
                <c:manualLayout>
                  <c:x val="8.3237206814116393E-2"/>
                  <c:y val="-0.24168800077494706"/>
                </c:manualLayout>
              </c:layout>
              <c:numFmt formatCode="0.00%" sourceLinked="0"/>
              <c:spPr>
                <a:noFill/>
                <a:ln w="25400">
                  <a:noFill/>
                </a:ln>
              </c:spPr>
              <c:txPr>
                <a:bodyPr/>
                <a:lstStyle/>
                <a:p>
                  <a:pPr>
                    <a:defRPr sz="850" b="1" i="0" u="none" strike="noStrike" baseline="0">
                      <a:solidFill>
                        <a:srgbClr val="000000"/>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1C09-4D2F-A538-7570B1176E92}"/>
                </c:ext>
              </c:extLst>
            </c:dLbl>
            <c:dLbl>
              <c:idx val="4"/>
              <c:layout>
                <c:manualLayout>
                  <c:x val="7.8556263269639062E-2"/>
                  <c:y val="-0.19566597013686118"/>
                </c:manualLayout>
              </c:layout>
              <c:numFmt formatCode="0.00%" sourceLinked="0"/>
              <c:spPr>
                <a:noFill/>
                <a:ln w="25400">
                  <a:noFill/>
                </a:ln>
              </c:spPr>
              <c:txPr>
                <a:bodyPr/>
                <a:lstStyle/>
                <a:p>
                  <a:pPr>
                    <a:defRPr sz="850" b="1" i="0" u="none" strike="noStrike" baseline="0">
                      <a:solidFill>
                        <a:srgbClr val="000000"/>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1C09-4D2F-A538-7570B1176E92}"/>
                </c:ext>
              </c:extLst>
            </c:dLbl>
            <c:dLbl>
              <c:idx val="5"/>
              <c:layout>
                <c:manualLayout>
                  <c:x val="7.5904508751692662E-2"/>
                  <c:y val="-0.10331677345252757"/>
                </c:manualLayout>
              </c:layout>
              <c:numFmt formatCode="0.00%" sourceLinked="0"/>
              <c:spPr>
                <a:noFill/>
                <a:ln w="25400">
                  <a:noFill/>
                </a:ln>
              </c:spPr>
              <c:txPr>
                <a:bodyPr/>
                <a:lstStyle/>
                <a:p>
                  <a:pPr>
                    <a:defRPr sz="850" b="1" i="0" u="none" strike="noStrike" baseline="0">
                      <a:solidFill>
                        <a:srgbClr val="000000"/>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1C09-4D2F-A538-7570B1176E92}"/>
                </c:ext>
              </c:extLst>
            </c:dLbl>
            <c:dLbl>
              <c:idx val="6"/>
              <c:layout>
                <c:manualLayout>
                  <c:x val="7.6067338716418409E-2"/>
                  <c:y val="-0.16724035813625229"/>
                </c:manualLayout>
              </c:layout>
              <c:numFmt formatCode="0.00%" sourceLinked="0"/>
              <c:spPr>
                <a:noFill/>
                <a:ln w="25400">
                  <a:noFill/>
                </a:ln>
              </c:spPr>
              <c:txPr>
                <a:bodyPr/>
                <a:lstStyle/>
                <a:p>
                  <a:pPr>
                    <a:defRPr sz="850" b="1" i="0" u="none" strike="noStrike" baseline="0">
                      <a:solidFill>
                        <a:srgbClr val="000000"/>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D-1C09-4D2F-A538-7570B1176E92}"/>
                </c:ext>
              </c:extLst>
            </c:dLbl>
            <c:dLbl>
              <c:idx val="7"/>
              <c:layout>
                <c:manualLayout>
                  <c:x val="8.7579743216811279E-2"/>
                  <c:y val="-3.9015402072983471E-2"/>
                </c:manualLayout>
              </c:layout>
              <c:numFmt formatCode="0.00%" sourceLinked="0"/>
              <c:spPr>
                <a:noFill/>
                <a:ln w="25400">
                  <a:noFill/>
                </a:ln>
              </c:spPr>
              <c:txPr>
                <a:bodyPr/>
                <a:lstStyle/>
                <a:p>
                  <a:pPr>
                    <a:defRPr sz="850" b="1" i="0" u="none" strike="noStrike" baseline="0">
                      <a:solidFill>
                        <a:srgbClr val="000000"/>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F-1C09-4D2F-A538-7570B1176E92}"/>
                </c:ext>
              </c:extLst>
            </c:dLbl>
            <c:dLbl>
              <c:idx val="8"/>
              <c:layout>
                <c:manualLayout>
                  <c:x val="6.885350318471338E-2"/>
                  <c:y val="-2.072153107399425E-3"/>
                </c:manualLayout>
              </c:layout>
              <c:numFmt formatCode="0.00%" sourceLinked="0"/>
              <c:spPr>
                <a:noFill/>
                <a:ln w="25400">
                  <a:noFill/>
                </a:ln>
              </c:spPr>
              <c:txPr>
                <a:bodyPr/>
                <a:lstStyle/>
                <a:p>
                  <a:pPr>
                    <a:defRPr sz="850" b="1" i="0" u="none" strike="noStrike" baseline="0">
                      <a:solidFill>
                        <a:srgbClr val="000000"/>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11-1C09-4D2F-A538-7570B1176E92}"/>
                </c:ext>
              </c:extLst>
            </c:dLbl>
            <c:dLbl>
              <c:idx val="9"/>
              <c:layout>
                <c:manualLayout>
                  <c:x val="7.7648327398565628E-2"/>
                  <c:y val="2.9424463418346872E-2"/>
                </c:manualLayout>
              </c:layout>
              <c:numFmt formatCode="0.00%" sourceLinked="0"/>
              <c:spPr>
                <a:noFill/>
                <a:ln w="25400">
                  <a:noFill/>
                </a:ln>
              </c:spPr>
              <c:txPr>
                <a:bodyPr/>
                <a:lstStyle/>
                <a:p>
                  <a:pPr>
                    <a:defRPr sz="850" b="1" i="0" u="none" strike="noStrike" baseline="0">
                      <a:solidFill>
                        <a:srgbClr val="000000"/>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13-1C09-4D2F-A538-7570B1176E92}"/>
                </c:ext>
              </c:extLst>
            </c:dLbl>
            <c:dLbl>
              <c:idx val="10"/>
              <c:layout>
                <c:manualLayout>
                  <c:x val="6.3997358610428323E-2"/>
                  <c:y val="8.8366799053457512E-2"/>
                </c:manualLayout>
              </c:layout>
              <c:numFmt formatCode="0.00%" sourceLinked="0"/>
              <c:spPr>
                <a:noFill/>
                <a:ln w="25400">
                  <a:noFill/>
                </a:ln>
              </c:spPr>
              <c:txPr>
                <a:bodyPr/>
                <a:lstStyle/>
                <a:p>
                  <a:pPr>
                    <a:defRPr sz="850" b="1" i="0" u="none" strike="noStrike" baseline="0">
                      <a:solidFill>
                        <a:srgbClr val="000000"/>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15-1C09-4D2F-A538-7570B1176E92}"/>
                </c:ext>
              </c:extLst>
            </c:dLbl>
            <c:dLbl>
              <c:idx val="11"/>
              <c:layout>
                <c:manualLayout>
                  <c:x val="4.7770700636942519E-2"/>
                  <c:y val="0.13094052281250432"/>
                </c:manualLayout>
              </c:layout>
              <c:numFmt formatCode="0.00%" sourceLinked="0"/>
              <c:spPr>
                <a:noFill/>
                <a:ln w="25400">
                  <a:noFill/>
                </a:ln>
              </c:spPr>
              <c:txPr>
                <a:bodyPr/>
                <a:lstStyle/>
                <a:p>
                  <a:pPr>
                    <a:defRPr sz="850" b="1" i="0" u="none" strike="noStrike" baseline="0">
                      <a:solidFill>
                        <a:srgbClr val="000000"/>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17-1C09-4D2F-A538-7570B1176E92}"/>
                </c:ext>
              </c:extLst>
            </c:dLbl>
            <c:dLbl>
              <c:idx val="12"/>
              <c:layout>
                <c:manualLayout>
                  <c:x val="-6.9881973352057106E-2"/>
                  <c:y val="-0.25128309093173545"/>
                </c:manualLayout>
              </c:layout>
              <c:numFmt formatCode="0.00%" sourceLinked="0"/>
              <c:spPr>
                <a:noFill/>
                <a:ln w="25400">
                  <a:noFill/>
                </a:ln>
              </c:spPr>
              <c:txPr>
                <a:bodyPr/>
                <a:lstStyle/>
                <a:p>
                  <a:pPr>
                    <a:defRPr sz="850" b="1" i="0" u="none" strike="noStrike" baseline="0">
                      <a:solidFill>
                        <a:srgbClr val="000000"/>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19-1C09-4D2F-A538-7570B1176E92}"/>
                </c:ext>
              </c:extLst>
            </c:dLbl>
            <c:dLbl>
              <c:idx val="13"/>
              <c:layout>
                <c:manualLayout>
                  <c:x val="-1.9785178126619524E-2"/>
                  <c:y val="-4.5362080179344892E-4"/>
                </c:manualLayout>
              </c:layout>
              <c:numFmt formatCode="0.00%" sourceLinked="0"/>
              <c:spPr>
                <a:noFill/>
                <a:ln w="25400">
                  <a:noFill/>
                </a:ln>
              </c:spPr>
              <c:txPr>
                <a:bodyPr/>
                <a:lstStyle/>
                <a:p>
                  <a:pPr>
                    <a:defRPr sz="850" b="1" i="0" u="none" strike="noStrike" baseline="0">
                      <a:solidFill>
                        <a:srgbClr val="000000"/>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1B-1C09-4D2F-A538-7570B1176E92}"/>
                </c:ext>
              </c:extLst>
            </c:dLbl>
            <c:dLbl>
              <c:idx val="16"/>
              <c:layout>
                <c:manualLayout>
                  <c:x val="-0.10922808762926206"/>
                  <c:y val="1.0648100489524989E-2"/>
                </c:manualLayout>
              </c:layout>
              <c:numFmt formatCode="0.00%" sourceLinked="0"/>
              <c:spPr>
                <a:noFill/>
                <a:ln w="25400">
                  <a:noFill/>
                </a:ln>
              </c:spPr>
              <c:txPr>
                <a:bodyPr/>
                <a:lstStyle/>
                <a:p>
                  <a:pPr>
                    <a:defRPr sz="850" b="1" i="0" u="none" strike="noStrike" baseline="0">
                      <a:solidFill>
                        <a:srgbClr val="000000"/>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21-1C09-4D2F-A538-7570B1176E92}"/>
                </c:ext>
              </c:extLst>
            </c:dLbl>
            <c:dLbl>
              <c:idx val="17"/>
              <c:layout>
                <c:manualLayout>
                  <c:x val="-5.7059698747847623E-2"/>
                  <c:y val="5.1080082476509421E-3"/>
                </c:manualLayout>
              </c:layout>
              <c:numFmt formatCode="0.00%" sourceLinked="0"/>
              <c:spPr>
                <a:noFill/>
                <a:ln w="25400">
                  <a:noFill/>
                </a:ln>
              </c:spPr>
              <c:txPr>
                <a:bodyPr/>
                <a:lstStyle/>
                <a:p>
                  <a:pPr>
                    <a:defRPr sz="850" b="1" i="0" u="none" strike="noStrike" baseline="0">
                      <a:solidFill>
                        <a:srgbClr val="000000"/>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23-1C09-4D2F-A538-7570B1176E92}"/>
                </c:ext>
              </c:extLst>
            </c:dLbl>
            <c:dLbl>
              <c:idx val="18"/>
              <c:layout>
                <c:manualLayout>
                  <c:x val="-8.1061654713542972E-2"/>
                  <c:y val="-2.9513167180991656E-2"/>
                </c:manualLayout>
              </c:layout>
              <c:numFmt formatCode="0.00%" sourceLinked="0"/>
              <c:spPr>
                <a:noFill/>
                <a:ln w="25400">
                  <a:noFill/>
                </a:ln>
              </c:spPr>
              <c:txPr>
                <a:bodyPr/>
                <a:lstStyle/>
                <a:p>
                  <a:pPr>
                    <a:defRPr sz="850" b="1" i="0" u="none" strike="noStrike" baseline="0">
                      <a:solidFill>
                        <a:srgbClr val="000000"/>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25-1C09-4D2F-A538-7570B1176E92}"/>
                </c:ext>
              </c:extLst>
            </c:dLbl>
            <c:dLbl>
              <c:idx val="20"/>
              <c:layout>
                <c:manualLayout>
                  <c:x val="-0.10383260611531839"/>
                  <c:y val="-4.8202399568243778E-2"/>
                </c:manualLayout>
              </c:layout>
              <c:numFmt formatCode="0.00%" sourceLinked="0"/>
              <c:spPr>
                <a:noFill/>
                <a:ln w="25400">
                  <a:noFill/>
                </a:ln>
              </c:spPr>
              <c:txPr>
                <a:bodyPr/>
                <a:lstStyle/>
                <a:p>
                  <a:pPr>
                    <a:defRPr sz="850" b="1" i="0" u="none" strike="noStrike" baseline="0">
                      <a:solidFill>
                        <a:srgbClr val="000000"/>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29-1C09-4D2F-A538-7570B1176E92}"/>
                </c:ext>
              </c:extLst>
            </c:dLbl>
            <c:dLbl>
              <c:idx val="21"/>
              <c:layout>
                <c:manualLayout>
                  <c:x val="-6.3694225721784778E-2"/>
                  <c:y val="-6.1352213442563967E-2"/>
                </c:manualLayout>
              </c:layout>
              <c:numFmt formatCode="0.00%" sourceLinked="0"/>
              <c:spPr>
                <a:noFill/>
                <a:ln w="25400">
                  <a:noFill/>
                </a:ln>
              </c:spPr>
              <c:txPr>
                <a:bodyPr/>
                <a:lstStyle/>
                <a:p>
                  <a:pPr>
                    <a:defRPr sz="850" b="1" i="0" u="none" strike="noStrike" baseline="0">
                      <a:solidFill>
                        <a:srgbClr val="000000"/>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2B-1C09-4D2F-A538-7570B1176E92}"/>
                </c:ext>
              </c:extLst>
            </c:dLbl>
            <c:dLbl>
              <c:idx val="22"/>
              <c:layout>
                <c:manualLayout>
                  <c:x val="7.4943828677466268E-2"/>
                  <c:y val="0.10618117155390726"/>
                </c:manualLayout>
              </c:layout>
              <c:numFmt formatCode="0.00%" sourceLinked="0"/>
              <c:spPr>
                <a:noFill/>
                <a:ln w="25400">
                  <a:noFill/>
                </a:ln>
              </c:spPr>
              <c:txPr>
                <a:bodyPr/>
                <a:lstStyle/>
                <a:p>
                  <a:pPr>
                    <a:defRPr sz="850" b="1" i="0" u="none" strike="noStrike" baseline="0">
                      <a:solidFill>
                        <a:srgbClr val="000000"/>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2D-1C09-4D2F-A538-7570B1176E92}"/>
                </c:ext>
              </c:extLst>
            </c:dLbl>
            <c:dLbl>
              <c:idx val="23"/>
              <c:layout>
                <c:manualLayout>
                  <c:x val="-6.5738876705686788E-2"/>
                  <c:y val="1.1605111288876214E-2"/>
                </c:manualLayout>
              </c:layout>
              <c:numFmt formatCode="0.00%" sourceLinked="0"/>
              <c:spPr>
                <a:noFill/>
                <a:ln w="25400">
                  <a:noFill/>
                </a:ln>
              </c:spPr>
              <c:txPr>
                <a:bodyPr/>
                <a:lstStyle/>
                <a:p>
                  <a:pPr>
                    <a:defRPr sz="850" b="1" i="0" u="none" strike="noStrike" baseline="0">
                      <a:solidFill>
                        <a:srgbClr val="000000"/>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2F-1C09-4D2F-A538-7570B1176E92}"/>
                </c:ext>
              </c:extLst>
            </c:dLbl>
            <c:dLbl>
              <c:idx val="24"/>
              <c:layout>
                <c:manualLayout>
                  <c:x val="-0.17321274621694185"/>
                  <c:y val="-4.8761044921740798E-2"/>
                </c:manualLayout>
              </c:layout>
              <c:numFmt formatCode="0.00%" sourceLinked="0"/>
              <c:spPr>
                <a:noFill/>
                <a:ln w="25400">
                  <a:noFill/>
                </a:ln>
              </c:spPr>
              <c:txPr>
                <a:bodyPr/>
                <a:lstStyle/>
                <a:p>
                  <a:pPr>
                    <a:defRPr sz="850" b="1" i="0" u="none" strike="noStrike" baseline="0">
                      <a:solidFill>
                        <a:srgbClr val="000000"/>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31-1C09-4D2F-A538-7570B1176E92}"/>
                </c:ext>
              </c:extLst>
            </c:dLbl>
            <c:dLbl>
              <c:idx val="25"/>
              <c:layout>
                <c:manualLayout>
                  <c:x val="0.13526238360332341"/>
                  <c:y val="-5.8310477007597249E-2"/>
                </c:manualLayout>
              </c:layout>
              <c:numFmt formatCode="0.00%" sourceLinked="0"/>
              <c:spPr>
                <a:noFill/>
                <a:ln w="25400">
                  <a:noFill/>
                </a:ln>
              </c:spPr>
              <c:txPr>
                <a:bodyPr/>
                <a:lstStyle/>
                <a:p>
                  <a:pPr>
                    <a:defRPr sz="850" b="1" i="0" u="none" strike="noStrike" baseline="0">
                      <a:solidFill>
                        <a:srgbClr val="000000"/>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33-1C09-4D2F-A538-7570B1176E92}"/>
                </c:ext>
              </c:extLst>
            </c:dLbl>
            <c:dLbl>
              <c:idx val="26"/>
              <c:layout>
                <c:manualLayout>
                  <c:x val="0.16029728504343937"/>
                  <c:y val="7.1642310482365633E-3"/>
                </c:manualLayout>
              </c:layout>
              <c:numFmt formatCode="0.00%" sourceLinked="0"/>
              <c:spPr>
                <a:noFill/>
                <a:ln w="25400">
                  <a:noFill/>
                </a:ln>
              </c:spPr>
              <c:txPr>
                <a:bodyPr/>
                <a:lstStyle/>
                <a:p>
                  <a:pPr>
                    <a:defRPr sz="850" b="1" i="0" u="none" strike="noStrike" baseline="0">
                      <a:solidFill>
                        <a:srgbClr val="000000"/>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35-1C09-4D2F-A538-7570B1176E92}"/>
                </c:ext>
              </c:extLst>
            </c:dLbl>
            <c:dLbl>
              <c:idx val="27"/>
              <c:layout>
                <c:manualLayout>
                  <c:x val="-5.3218733804771219E-2"/>
                  <c:y val="-5.4446662996106107E-2"/>
                </c:manualLayout>
              </c:layout>
              <c:numFmt formatCode="0.00%" sourceLinked="0"/>
              <c:spPr>
                <a:noFill/>
                <a:ln w="25400">
                  <a:noFill/>
                </a:ln>
              </c:spPr>
              <c:txPr>
                <a:bodyPr/>
                <a:lstStyle/>
                <a:p>
                  <a:pPr>
                    <a:defRPr sz="850" b="1" i="0" u="none" strike="noStrike" baseline="0">
                      <a:solidFill>
                        <a:srgbClr val="000000"/>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36-1C09-4D2F-A538-7570B1176E92}"/>
                </c:ext>
              </c:extLst>
            </c:dLbl>
            <c:dLbl>
              <c:idx val="28"/>
              <c:layout>
                <c:manualLayout>
                  <c:x val="7.7116120835214075E-2"/>
                  <c:y val="-3.2305089917677735E-2"/>
                </c:manualLayout>
              </c:layout>
              <c:numFmt formatCode="0.00%" sourceLinked="0"/>
              <c:spPr>
                <a:noFill/>
                <a:ln w="25400">
                  <a:noFill/>
                </a:ln>
              </c:spPr>
              <c:txPr>
                <a:bodyPr/>
                <a:lstStyle/>
                <a:p>
                  <a:pPr>
                    <a:defRPr sz="850" b="1" i="0" u="none" strike="noStrike" baseline="0">
                      <a:solidFill>
                        <a:srgbClr val="000000"/>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37-1C09-4D2F-A538-7570B1176E92}"/>
                </c:ext>
              </c:extLst>
            </c:dLbl>
            <c:dLbl>
              <c:idx val="30"/>
              <c:layout>
                <c:manualLayout>
                  <c:x val="0.12913168497249947"/>
                  <c:y val="-7.0394442452935135E-2"/>
                </c:manualLayout>
              </c:layout>
              <c:numFmt formatCode="0.00%" sourceLinked="0"/>
              <c:spPr>
                <a:noFill/>
                <a:ln w="25400">
                  <a:noFill/>
                </a:ln>
              </c:spPr>
              <c:txPr>
                <a:bodyPr/>
                <a:lstStyle/>
                <a:p>
                  <a:pPr>
                    <a:defRPr sz="850" b="1" i="0" u="none" strike="noStrike" baseline="0">
                      <a:solidFill>
                        <a:srgbClr val="000000"/>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38-1C09-4D2F-A538-7570B1176E92}"/>
                </c:ext>
              </c:extLst>
            </c:dLbl>
            <c:dLbl>
              <c:idx val="31"/>
              <c:layout>
                <c:manualLayout>
                  <c:x val="0.12191400438002567"/>
                  <c:y val="-1.6930493578412604E-2"/>
                </c:manualLayout>
              </c:layout>
              <c:numFmt formatCode="0.00%" sourceLinked="0"/>
              <c:spPr>
                <a:noFill/>
                <a:ln w="25400">
                  <a:noFill/>
                </a:ln>
              </c:spPr>
              <c:txPr>
                <a:bodyPr/>
                <a:lstStyle/>
                <a:p>
                  <a:pPr>
                    <a:defRPr sz="850" b="1" i="0" u="none" strike="noStrike" baseline="0">
                      <a:solidFill>
                        <a:srgbClr val="000000"/>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39-1C09-4D2F-A538-7570B1176E92}"/>
                </c:ext>
              </c:extLst>
            </c:dLbl>
            <c:dLbl>
              <c:idx val="33"/>
              <c:numFmt formatCode="0.00%" sourceLinked="0"/>
              <c:spPr>
                <a:noFill/>
                <a:ln w="25400">
                  <a:noFill/>
                </a:ln>
              </c:spPr>
              <c:txPr>
                <a:bodyPr/>
                <a:lstStyle/>
                <a:p>
                  <a:pPr>
                    <a:defRPr sz="850" b="1" i="0" u="none" strike="noStrike" baseline="0">
                      <a:solidFill>
                        <a:srgbClr val="000000"/>
                      </a:solidFill>
                      <a:latin typeface="Calibri"/>
                      <a:ea typeface="Calibri"/>
                      <a:cs typeface="Calibri"/>
                    </a:defRPr>
                  </a:pPr>
                  <a:endParaRPr lang="en-US"/>
                </a:p>
              </c:txPr>
              <c:showLegendKey val="0"/>
              <c:showVal val="0"/>
              <c:showCatName val="1"/>
              <c:showSerName val="0"/>
              <c:showPercent val="1"/>
              <c:showBubbleSize val="0"/>
              <c:extLst>
                <c:ext xmlns:c16="http://schemas.microsoft.com/office/drawing/2014/chart" uri="{C3380CC4-5D6E-409C-BE32-E72D297353CC}">
                  <c16:uniqueId val="{0000003A-1C09-4D2F-A538-7570B1176E92}"/>
                </c:ext>
              </c:extLst>
            </c:dLbl>
            <c:numFmt formatCode="0.00%" sourceLinked="0"/>
            <c:spPr>
              <a:noFill/>
              <a:ln w="25400">
                <a:noFill/>
              </a:ln>
            </c:spPr>
            <c:txPr>
              <a:bodyPr wrap="square" lIns="38100" tIns="19050" rIns="38100" bIns="19050" anchor="ctr">
                <a:spAutoFit/>
              </a:bodyPr>
              <a:lstStyle/>
              <a:p>
                <a:pPr>
                  <a:defRPr sz="850" b="1" i="0" u="none" strike="noStrike" baseline="0">
                    <a:solidFill>
                      <a:srgbClr val="000000"/>
                    </a:solidFill>
                    <a:latin typeface="Calibri"/>
                    <a:ea typeface="Calibri"/>
                    <a:cs typeface="Calibri"/>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'Pie Chart 19-20 Budget'!$B$5:$G$94</c:f>
              <c:strCache>
                <c:ptCount val="27"/>
                <c:pt idx="0">
                  <c:v>Current Real Estate Taxes</c:v>
                </c:pt>
                <c:pt idx="1">
                  <c:v>Current Per Capita Tax</c:v>
                </c:pt>
                <c:pt idx="2">
                  <c:v>Earned Income Tax</c:v>
                </c:pt>
                <c:pt idx="3">
                  <c:v>Various Other Local Taxes</c:v>
                </c:pt>
                <c:pt idx="4">
                  <c:v>Delinquent Real Estate Taxes</c:v>
                </c:pt>
                <c:pt idx="5">
                  <c:v>Delinquent Per Capita Tax</c:v>
                </c:pt>
                <c:pt idx="6">
                  <c:v>Interest On Investments</c:v>
                </c:pt>
                <c:pt idx="7">
                  <c:v>Admissions &amp; Fees</c:v>
                </c:pt>
                <c:pt idx="8">
                  <c:v>IDEA/ACCESS Pass-thru</c:v>
                </c:pt>
                <c:pt idx="9">
                  <c:v>Fed Rev Recd Fr Oth Inter Sources (JROTC)</c:v>
                </c:pt>
                <c:pt idx="10">
                  <c:v>Other Rev Intermediate Sources</c:v>
                </c:pt>
                <c:pt idx="11">
                  <c:v>Miscellaneous Local Revenue</c:v>
                </c:pt>
                <c:pt idx="12">
                  <c:v>Basic Education Subsidy</c:v>
                </c:pt>
                <c:pt idx="13">
                  <c:v>Tuit For Orphan/child In Priv Homes</c:v>
                </c:pt>
                <c:pt idx="14">
                  <c:v>Special Education Funding</c:v>
                </c:pt>
                <c:pt idx="15">
                  <c:v>Transportation(reg &amp; Add)</c:v>
                </c:pt>
                <c:pt idx="16">
                  <c:v>Rentals &amp; Sinking Fund Pymt</c:v>
                </c:pt>
                <c:pt idx="17">
                  <c:v>Health Services</c:v>
                </c:pt>
                <c:pt idx="18">
                  <c:v>Property Tax Reduction Allocation</c:v>
                </c:pt>
                <c:pt idx="19">
                  <c:v>Safe Schools</c:v>
                </c:pt>
                <c:pt idx="20">
                  <c:v>Ready to Learn Block Grant</c:v>
                </c:pt>
                <c:pt idx="21">
                  <c:v>St Sh Soc Sec-m/c Taxes</c:v>
                </c:pt>
                <c:pt idx="22">
                  <c:v>St Share Retire Contrib</c:v>
                </c:pt>
                <c:pt idx="23">
                  <c:v>Title I-Disadv Child</c:v>
                </c:pt>
                <c:pt idx="24">
                  <c:v>Title II A-High Quality Teachers</c:v>
                </c:pt>
                <c:pt idx="25">
                  <c:v>Title I-Capital Expense/Other Grants</c:v>
                </c:pt>
                <c:pt idx="26">
                  <c:v>Other Financing Sources</c:v>
                </c:pt>
              </c:strCache>
            </c:strRef>
          </c:cat>
          <c:val>
            <c:numRef>
              <c:f>'Pie Chart 19-20 Budget'!$H$5:$H$94</c:f>
              <c:numCache>
                <c:formatCode>#,##0.00_);[Red]\(#,##0.00\)</c:formatCode>
                <c:ptCount val="27"/>
                <c:pt idx="0">
                  <c:v>8069800</c:v>
                </c:pt>
                <c:pt idx="1">
                  <c:v>55600</c:v>
                </c:pt>
                <c:pt idx="2">
                  <c:v>1800000</c:v>
                </c:pt>
                <c:pt idx="3">
                  <c:v>199900</c:v>
                </c:pt>
                <c:pt idx="4">
                  <c:v>1100000</c:v>
                </c:pt>
                <c:pt idx="5">
                  <c:v>6000</c:v>
                </c:pt>
                <c:pt idx="6">
                  <c:v>30000</c:v>
                </c:pt>
                <c:pt idx="7">
                  <c:v>44700</c:v>
                </c:pt>
                <c:pt idx="8">
                  <c:v>736698</c:v>
                </c:pt>
                <c:pt idx="9">
                  <c:v>67700</c:v>
                </c:pt>
                <c:pt idx="10">
                  <c:v>50000</c:v>
                </c:pt>
                <c:pt idx="11">
                  <c:v>190000</c:v>
                </c:pt>
                <c:pt idx="12">
                  <c:v>24342220</c:v>
                </c:pt>
                <c:pt idx="13">
                  <c:v>100000</c:v>
                </c:pt>
                <c:pt idx="14">
                  <c:v>3191535</c:v>
                </c:pt>
                <c:pt idx="15">
                  <c:v>2240000</c:v>
                </c:pt>
                <c:pt idx="16">
                  <c:v>1178693</c:v>
                </c:pt>
                <c:pt idx="17">
                  <c:v>64500</c:v>
                </c:pt>
                <c:pt idx="18">
                  <c:v>820338</c:v>
                </c:pt>
                <c:pt idx="20">
                  <c:v>821655</c:v>
                </c:pt>
                <c:pt idx="21">
                  <c:v>1091503</c:v>
                </c:pt>
                <c:pt idx="22">
                  <c:v>5091151</c:v>
                </c:pt>
                <c:pt idx="23">
                  <c:v>1578750</c:v>
                </c:pt>
                <c:pt idx="24">
                  <c:v>201942</c:v>
                </c:pt>
                <c:pt idx="25">
                  <c:v>113221</c:v>
                </c:pt>
                <c:pt idx="26">
                  <c:v>155000</c:v>
                </c:pt>
              </c:numCache>
            </c:numRef>
          </c:val>
          <c:extLst>
            <c:ext xmlns:c16="http://schemas.microsoft.com/office/drawing/2014/chart" uri="{C3380CC4-5D6E-409C-BE32-E72D297353CC}">
              <c16:uniqueId val="{0000003B-1C09-4D2F-A538-7570B1176E92}"/>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3D-1C09-4D2F-A538-7570B1176E9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3F-1C09-4D2F-A538-7570B1176E9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41-1C09-4D2F-A538-7570B1176E9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43-1C09-4D2F-A538-7570B1176E9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45-1C09-4D2F-A538-7570B1176E9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47-1C09-4D2F-A538-7570B1176E9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49-1C09-4D2F-A538-7570B1176E92}"/>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4B-1C09-4D2F-A538-7570B1176E92}"/>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4D-1C09-4D2F-A538-7570B1176E92}"/>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4F-1C09-4D2F-A538-7570B1176E92}"/>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51-1C09-4D2F-A538-7570B1176E92}"/>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53-1C09-4D2F-A538-7570B1176E92}"/>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55-1C09-4D2F-A538-7570B1176E92}"/>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57-1C09-4D2F-A538-7570B1176E92}"/>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59-1C09-4D2F-A538-7570B1176E92}"/>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5B-1C09-4D2F-A538-7570B1176E92}"/>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5D-1C09-4D2F-A538-7570B1176E92}"/>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5F-1C09-4D2F-A538-7570B1176E92}"/>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61-1C09-4D2F-A538-7570B1176E92}"/>
              </c:ext>
            </c:extLst>
          </c:dPt>
          <c:dPt>
            <c:idx val="1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63-1C09-4D2F-A538-7570B1176E92}"/>
              </c:ext>
            </c:extLst>
          </c:dPt>
          <c:dPt>
            <c:idx val="2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65-1C09-4D2F-A538-7570B1176E92}"/>
              </c:ext>
            </c:extLst>
          </c:dPt>
          <c:dPt>
            <c:idx val="21"/>
            <c:bubble3D val="0"/>
            <c:spPr>
              <a:solidFill>
                <a:schemeClr val="accent4">
                  <a:lumMod val="80000"/>
                </a:schemeClr>
              </a:solidFill>
              <a:ln w="19050">
                <a:solidFill>
                  <a:schemeClr val="lt1"/>
                </a:solidFill>
              </a:ln>
              <a:effectLst/>
            </c:spPr>
            <c:extLst>
              <c:ext xmlns:c16="http://schemas.microsoft.com/office/drawing/2014/chart" uri="{C3380CC4-5D6E-409C-BE32-E72D297353CC}">
                <c16:uniqueId val="{00000067-1C09-4D2F-A538-7570B1176E92}"/>
              </c:ext>
            </c:extLst>
          </c:dPt>
          <c:dPt>
            <c:idx val="22"/>
            <c:bubble3D val="0"/>
            <c:spPr>
              <a:solidFill>
                <a:schemeClr val="accent5">
                  <a:lumMod val="80000"/>
                </a:schemeClr>
              </a:solidFill>
              <a:ln w="19050">
                <a:solidFill>
                  <a:schemeClr val="lt1"/>
                </a:solidFill>
              </a:ln>
              <a:effectLst/>
            </c:spPr>
            <c:extLst>
              <c:ext xmlns:c16="http://schemas.microsoft.com/office/drawing/2014/chart" uri="{C3380CC4-5D6E-409C-BE32-E72D297353CC}">
                <c16:uniqueId val="{00000069-1C09-4D2F-A538-7570B1176E92}"/>
              </c:ext>
            </c:extLst>
          </c:dPt>
          <c:dPt>
            <c:idx val="23"/>
            <c:bubble3D val="0"/>
            <c:spPr>
              <a:solidFill>
                <a:schemeClr val="accent6">
                  <a:lumMod val="80000"/>
                </a:schemeClr>
              </a:solidFill>
              <a:ln w="19050">
                <a:solidFill>
                  <a:schemeClr val="lt1"/>
                </a:solidFill>
              </a:ln>
              <a:effectLst/>
            </c:spPr>
            <c:extLst>
              <c:ext xmlns:c16="http://schemas.microsoft.com/office/drawing/2014/chart" uri="{C3380CC4-5D6E-409C-BE32-E72D297353CC}">
                <c16:uniqueId val="{0000006B-1C09-4D2F-A538-7570B1176E92}"/>
              </c:ext>
            </c:extLst>
          </c:dPt>
          <c:dPt>
            <c:idx val="24"/>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6D-1C09-4D2F-A538-7570B1176E92}"/>
              </c:ext>
            </c:extLst>
          </c:dPt>
          <c:dPt>
            <c:idx val="25"/>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6F-1C09-4D2F-A538-7570B1176E92}"/>
              </c:ext>
            </c:extLst>
          </c:dPt>
          <c:dPt>
            <c:idx val="26"/>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71-1C09-4D2F-A538-7570B1176E92}"/>
              </c:ext>
            </c:extLst>
          </c:dPt>
          <c:dLbls>
            <c:spPr>
              <a:noFill/>
              <a:ln w="25400">
                <a:noFill/>
              </a:ln>
            </c:spPr>
            <c:txPr>
              <a:bodyPr wrap="square" lIns="38100" tIns="19050" rIns="38100" bIns="19050" anchor="ctr">
                <a:spAutoFit/>
              </a:bodyPr>
              <a:lstStyle/>
              <a:p>
                <a:pPr>
                  <a:defRPr sz="900" b="0" i="0" u="none" strike="noStrike" baseline="0">
                    <a:solidFill>
                      <a:srgbClr val="333333"/>
                    </a:solidFill>
                    <a:latin typeface="Calibri"/>
                    <a:ea typeface="Calibri"/>
                    <a:cs typeface="Calibri"/>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'Pie Chart 19-20 Budget'!$B$5:$G$94</c:f>
              <c:strCache>
                <c:ptCount val="27"/>
                <c:pt idx="0">
                  <c:v>Current Real Estate Taxes</c:v>
                </c:pt>
                <c:pt idx="1">
                  <c:v>Current Per Capita Tax</c:v>
                </c:pt>
                <c:pt idx="2">
                  <c:v>Earned Income Tax</c:v>
                </c:pt>
                <c:pt idx="3">
                  <c:v>Various Other Local Taxes</c:v>
                </c:pt>
                <c:pt idx="4">
                  <c:v>Delinquent Real Estate Taxes</c:v>
                </c:pt>
                <c:pt idx="5">
                  <c:v>Delinquent Per Capita Tax</c:v>
                </c:pt>
                <c:pt idx="6">
                  <c:v>Interest On Investments</c:v>
                </c:pt>
                <c:pt idx="7">
                  <c:v>Admissions &amp; Fees</c:v>
                </c:pt>
                <c:pt idx="8">
                  <c:v>IDEA/ACCESS Pass-thru</c:v>
                </c:pt>
                <c:pt idx="9">
                  <c:v>Fed Rev Recd Fr Oth Inter Sources (JROTC)</c:v>
                </c:pt>
                <c:pt idx="10">
                  <c:v>Other Rev Intermediate Sources</c:v>
                </c:pt>
                <c:pt idx="11">
                  <c:v>Miscellaneous Local Revenue</c:v>
                </c:pt>
                <c:pt idx="12">
                  <c:v>Basic Education Subsidy</c:v>
                </c:pt>
                <c:pt idx="13">
                  <c:v>Tuit For Orphan/child In Priv Homes</c:v>
                </c:pt>
                <c:pt idx="14">
                  <c:v>Special Education Funding</c:v>
                </c:pt>
                <c:pt idx="15">
                  <c:v>Transportation(reg &amp; Add)</c:v>
                </c:pt>
                <c:pt idx="16">
                  <c:v>Rentals &amp; Sinking Fund Pymt</c:v>
                </c:pt>
                <c:pt idx="17">
                  <c:v>Health Services</c:v>
                </c:pt>
                <c:pt idx="18">
                  <c:v>Property Tax Reduction Allocation</c:v>
                </c:pt>
                <c:pt idx="19">
                  <c:v>Safe Schools</c:v>
                </c:pt>
                <c:pt idx="20">
                  <c:v>Ready to Learn Block Grant</c:v>
                </c:pt>
                <c:pt idx="21">
                  <c:v>St Sh Soc Sec-m/c Taxes</c:v>
                </c:pt>
                <c:pt idx="22">
                  <c:v>St Share Retire Contrib</c:v>
                </c:pt>
                <c:pt idx="23">
                  <c:v>Title I-Disadv Child</c:v>
                </c:pt>
                <c:pt idx="24">
                  <c:v>Title II A-High Quality Teachers</c:v>
                </c:pt>
                <c:pt idx="25">
                  <c:v>Title I-Capital Expense/Other Grants</c:v>
                </c:pt>
                <c:pt idx="26">
                  <c:v>Other Financing Sources</c:v>
                </c:pt>
              </c:strCache>
            </c:strRef>
          </c:cat>
          <c:val>
            <c:numRef>
              <c:f>'Pie Chart 19-20 Budget'!$I$5:$I$94</c:f>
              <c:numCache>
                <c:formatCode>0.00%</c:formatCode>
                <c:ptCount val="27"/>
                <c:pt idx="0">
                  <c:v>0.15128726909887882</c:v>
                </c:pt>
                <c:pt idx="1">
                  <c:v>1.0423519990455355E-3</c:v>
                </c:pt>
                <c:pt idx="2">
                  <c:v>3.3745208602193599E-2</c:v>
                </c:pt>
                <c:pt idx="3">
                  <c:v>3.747592888654722E-3</c:v>
                </c:pt>
                <c:pt idx="4">
                  <c:v>2.0622071923562753E-2</c:v>
                </c:pt>
                <c:pt idx="5">
                  <c:v>1.1248402867397865E-4</c:v>
                </c:pt>
                <c:pt idx="6">
                  <c:v>5.6242014336989321E-4</c:v>
                </c:pt>
                <c:pt idx="7">
                  <c:v>8.3800601362114097E-4</c:v>
                </c:pt>
                <c:pt idx="8">
                  <c:v>1.3811126492677121E-2</c:v>
                </c:pt>
                <c:pt idx="9">
                  <c:v>1.2691947902047258E-3</c:v>
                </c:pt>
                <c:pt idx="10">
                  <c:v>9.3736690561648872E-4</c:v>
                </c:pt>
                <c:pt idx="11">
                  <c:v>3.5619942413426574E-3</c:v>
                </c:pt>
                <c:pt idx="12">
                  <c:v>0.45635182874471614</c:v>
                </c:pt>
                <c:pt idx="13">
                  <c:v>1.8747338112329774E-3</c:v>
                </c:pt>
                <c:pt idx="14">
                  <c:v>5.9832785742334409E-2</c:v>
                </c:pt>
                <c:pt idx="15">
                  <c:v>4.1994037371618699E-2</c:v>
                </c:pt>
                <c:pt idx="16">
                  <c:v>2.2097356201636321E-2</c:v>
                </c:pt>
                <c:pt idx="17">
                  <c:v>1.2092033082452705E-3</c:v>
                </c:pt>
                <c:pt idx="18">
                  <c:v>1.5379153852392384E-2</c:v>
                </c:pt>
                <c:pt idx="19">
                  <c:v>0</c:v>
                </c:pt>
                <c:pt idx="20">
                  <c:v>1.5403844096686322E-2</c:v>
                </c:pt>
                <c:pt idx="21">
                  <c:v>2.0462775791622288E-2</c:v>
                </c:pt>
                <c:pt idx="22">
                  <c:v>9.5445529177925856E-2</c:v>
                </c:pt>
                <c:pt idx="23">
                  <c:v>2.9597360044840634E-2</c:v>
                </c:pt>
                <c:pt idx="24">
                  <c:v>3.7858749530800995E-3</c:v>
                </c:pt>
                <c:pt idx="25">
                  <c:v>2.1225923684160897E-3</c:v>
                </c:pt>
                <c:pt idx="26">
                  <c:v>2.9058374074111154E-3</c:v>
                </c:pt>
              </c:numCache>
            </c:numRef>
          </c:val>
          <c:extLst>
            <c:ext xmlns:c16="http://schemas.microsoft.com/office/drawing/2014/chart" uri="{C3380CC4-5D6E-409C-BE32-E72D297353CC}">
              <c16:uniqueId val="{00000072-1C09-4D2F-A538-7570B1176E92}"/>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spPr>
    <a:solidFill>
      <a:schemeClr val="bg1"/>
    </a:solidFill>
    <a:ln w="9525" cap="flat" cmpd="sng" algn="ctr">
      <a:solidFill>
        <a:schemeClr val="accent1"/>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Special</a:t>
            </a:r>
            <a:r>
              <a:rPr lang="en-US" baseline="0" dirty="0"/>
              <a:t> Education Expenditures vs. Subsidy</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'Spec Ed'!$D$5</c:f>
              <c:strCache>
                <c:ptCount val="1"/>
                <c:pt idx="0">
                  <c:v>Expenitures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'Spec Ed'!$C$7:$C$17</c:f>
              <c:strCache>
                <c:ptCount val="11"/>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strCache>
            </c:strRef>
          </c:cat>
          <c:val>
            <c:numRef>
              <c:f>'Spec Ed'!$D$7:$D$17</c:f>
              <c:numCache>
                <c:formatCode>#,##0</c:formatCode>
                <c:ptCount val="11"/>
                <c:pt idx="0">
                  <c:v>4878981</c:v>
                </c:pt>
                <c:pt idx="1">
                  <c:v>5199079</c:v>
                </c:pt>
                <c:pt idx="2">
                  <c:v>5785745</c:v>
                </c:pt>
                <c:pt idx="3">
                  <c:v>5939726</c:v>
                </c:pt>
                <c:pt idx="4">
                  <c:v>6111434</c:v>
                </c:pt>
                <c:pt idx="5">
                  <c:v>6223755</c:v>
                </c:pt>
                <c:pt idx="6">
                  <c:v>6264688</c:v>
                </c:pt>
                <c:pt idx="7">
                  <c:v>6908766</c:v>
                </c:pt>
                <c:pt idx="8">
                  <c:v>7166062</c:v>
                </c:pt>
                <c:pt idx="9">
                  <c:v>7220025</c:v>
                </c:pt>
                <c:pt idx="10">
                  <c:v>7668730</c:v>
                </c:pt>
              </c:numCache>
            </c:numRef>
          </c:val>
          <c:smooth val="0"/>
          <c:extLst>
            <c:ext xmlns:c16="http://schemas.microsoft.com/office/drawing/2014/chart" uri="{C3380CC4-5D6E-409C-BE32-E72D297353CC}">
              <c16:uniqueId val="{00000000-64E9-43B1-B75E-5F89004A6EBC}"/>
            </c:ext>
          </c:extLst>
        </c:ser>
        <c:ser>
          <c:idx val="1"/>
          <c:order val="1"/>
          <c:tx>
            <c:strRef>
              <c:f>'Spec Ed'!$E$5</c:f>
              <c:strCache>
                <c:ptCount val="1"/>
                <c:pt idx="0">
                  <c:v>Subsidy</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'Spec Ed'!$C$7:$C$17</c:f>
              <c:strCache>
                <c:ptCount val="11"/>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strCache>
            </c:strRef>
          </c:cat>
          <c:val>
            <c:numRef>
              <c:f>'Spec Ed'!$E$7:$E$17</c:f>
              <c:numCache>
                <c:formatCode>#,##0</c:formatCode>
                <c:ptCount val="11"/>
                <c:pt idx="0">
                  <c:v>2836573</c:v>
                </c:pt>
                <c:pt idx="1">
                  <c:v>2803519</c:v>
                </c:pt>
                <c:pt idx="2">
                  <c:v>2845385</c:v>
                </c:pt>
                <c:pt idx="3">
                  <c:v>2824452</c:v>
                </c:pt>
                <c:pt idx="4">
                  <c:v>2957569</c:v>
                </c:pt>
                <c:pt idx="5">
                  <c:v>2893783</c:v>
                </c:pt>
                <c:pt idx="6">
                  <c:v>2883723</c:v>
                </c:pt>
                <c:pt idx="7">
                  <c:v>2878512</c:v>
                </c:pt>
                <c:pt idx="8">
                  <c:v>2944265</c:v>
                </c:pt>
                <c:pt idx="9">
                  <c:v>2979664</c:v>
                </c:pt>
                <c:pt idx="10">
                  <c:v>3023758</c:v>
                </c:pt>
              </c:numCache>
            </c:numRef>
          </c:val>
          <c:smooth val="0"/>
          <c:extLst>
            <c:ext xmlns:c16="http://schemas.microsoft.com/office/drawing/2014/chart" uri="{C3380CC4-5D6E-409C-BE32-E72D297353CC}">
              <c16:uniqueId val="{00000001-64E9-43B1-B75E-5F89004A6EBC}"/>
            </c:ext>
          </c:extLst>
        </c:ser>
        <c:dLbls>
          <c:showLegendKey val="0"/>
          <c:showVal val="0"/>
          <c:showCatName val="0"/>
          <c:showSerName val="0"/>
          <c:showPercent val="0"/>
          <c:showBubbleSize val="0"/>
        </c:dLbls>
        <c:marker val="1"/>
        <c:smooth val="0"/>
        <c:axId val="363201296"/>
        <c:axId val="363196496"/>
      </c:lineChart>
      <c:catAx>
        <c:axId val="363201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3196496"/>
        <c:crosses val="autoZero"/>
        <c:auto val="1"/>
        <c:lblAlgn val="ctr"/>
        <c:lblOffset val="100"/>
        <c:noMultiLvlLbl val="0"/>
      </c:catAx>
      <c:valAx>
        <c:axId val="3631964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32012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Tuition</a:t>
            </a:r>
            <a:r>
              <a:rPr lang="en-US" baseline="0"/>
              <a:t> Expenditures</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Tuition!$C$4:$C$5</c:f>
              <c:strCache>
                <c:ptCount val="2"/>
                <c:pt idx="0">
                  <c:v>Other</c:v>
                </c:pt>
                <c:pt idx="1">
                  <c:v>LEAS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Tuition!$B$7:$B$17</c:f>
              <c:strCache>
                <c:ptCount val="11"/>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strCache>
            </c:strRef>
          </c:cat>
          <c:val>
            <c:numRef>
              <c:f>Tuition!$C$7:$C$17</c:f>
              <c:numCache>
                <c:formatCode>#,##0</c:formatCode>
                <c:ptCount val="11"/>
                <c:pt idx="0">
                  <c:v>94752</c:v>
                </c:pt>
                <c:pt idx="1">
                  <c:v>8663</c:v>
                </c:pt>
                <c:pt idx="2">
                  <c:v>1203</c:v>
                </c:pt>
                <c:pt idx="3">
                  <c:v>696</c:v>
                </c:pt>
                <c:pt idx="4">
                  <c:v>24995</c:v>
                </c:pt>
                <c:pt idx="5">
                  <c:v>25740</c:v>
                </c:pt>
                <c:pt idx="6">
                  <c:v>43306</c:v>
                </c:pt>
                <c:pt idx="7">
                  <c:v>33034</c:v>
                </c:pt>
                <c:pt idx="8">
                  <c:v>28227</c:v>
                </c:pt>
                <c:pt idx="9">
                  <c:v>62010</c:v>
                </c:pt>
                <c:pt idx="10">
                  <c:v>24988</c:v>
                </c:pt>
              </c:numCache>
            </c:numRef>
          </c:val>
          <c:smooth val="0"/>
          <c:extLst>
            <c:ext xmlns:c16="http://schemas.microsoft.com/office/drawing/2014/chart" uri="{C3380CC4-5D6E-409C-BE32-E72D297353CC}">
              <c16:uniqueId val="{00000000-3314-40AD-8A9A-F1D6DBF184C5}"/>
            </c:ext>
          </c:extLst>
        </c:ser>
        <c:ser>
          <c:idx val="1"/>
          <c:order val="1"/>
          <c:tx>
            <c:strRef>
              <c:f>Tuition!$D$4:$D$5</c:f>
              <c:strCache>
                <c:ptCount val="2"/>
                <c:pt idx="0">
                  <c:v>Cyber</c:v>
                </c:pt>
                <c:pt idx="1">
                  <c:v>Charter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Tuition!$B$7:$B$17</c:f>
              <c:strCache>
                <c:ptCount val="11"/>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strCache>
            </c:strRef>
          </c:cat>
          <c:val>
            <c:numRef>
              <c:f>Tuition!$D$7:$D$17</c:f>
              <c:numCache>
                <c:formatCode>#,##0</c:formatCode>
                <c:ptCount val="11"/>
                <c:pt idx="0">
                  <c:v>708081</c:v>
                </c:pt>
                <c:pt idx="1">
                  <c:v>672878</c:v>
                </c:pt>
                <c:pt idx="2">
                  <c:v>1026770</c:v>
                </c:pt>
                <c:pt idx="3">
                  <c:v>794073</c:v>
                </c:pt>
                <c:pt idx="4">
                  <c:v>740922</c:v>
                </c:pt>
                <c:pt idx="5">
                  <c:v>763529</c:v>
                </c:pt>
                <c:pt idx="6">
                  <c:v>801834</c:v>
                </c:pt>
                <c:pt idx="7">
                  <c:v>810558</c:v>
                </c:pt>
                <c:pt idx="8">
                  <c:v>1053011</c:v>
                </c:pt>
                <c:pt idx="9">
                  <c:v>880086</c:v>
                </c:pt>
                <c:pt idx="10">
                  <c:v>1139290</c:v>
                </c:pt>
              </c:numCache>
            </c:numRef>
          </c:val>
          <c:smooth val="0"/>
          <c:extLst>
            <c:ext xmlns:c16="http://schemas.microsoft.com/office/drawing/2014/chart" uri="{C3380CC4-5D6E-409C-BE32-E72D297353CC}">
              <c16:uniqueId val="{00000001-3314-40AD-8A9A-F1D6DBF184C5}"/>
            </c:ext>
          </c:extLst>
        </c:ser>
        <c:ser>
          <c:idx val="2"/>
          <c:order val="2"/>
          <c:tx>
            <c:strRef>
              <c:f>Tuition!$E$4:$E$5</c:f>
              <c:strCache>
                <c:ptCount val="2"/>
                <c:pt idx="0">
                  <c:v>Non-</c:v>
                </c:pt>
                <c:pt idx="1">
                  <c:v>Public</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Tuition!$B$7:$B$17</c:f>
              <c:strCache>
                <c:ptCount val="11"/>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strCache>
            </c:strRef>
          </c:cat>
          <c:val>
            <c:numRef>
              <c:f>Tuition!$E$7:$E$17</c:f>
              <c:numCache>
                <c:formatCode>#,##0</c:formatCode>
                <c:ptCount val="11"/>
                <c:pt idx="0">
                  <c:v>595512</c:v>
                </c:pt>
                <c:pt idx="1">
                  <c:v>841953</c:v>
                </c:pt>
                <c:pt idx="2">
                  <c:v>977687</c:v>
                </c:pt>
                <c:pt idx="3">
                  <c:v>1024623</c:v>
                </c:pt>
                <c:pt idx="4">
                  <c:v>1007937</c:v>
                </c:pt>
                <c:pt idx="5">
                  <c:v>940947</c:v>
                </c:pt>
                <c:pt idx="6">
                  <c:v>960423</c:v>
                </c:pt>
                <c:pt idx="7">
                  <c:v>967059</c:v>
                </c:pt>
                <c:pt idx="8">
                  <c:v>998192</c:v>
                </c:pt>
                <c:pt idx="9">
                  <c:v>650396</c:v>
                </c:pt>
                <c:pt idx="10">
                  <c:v>790156</c:v>
                </c:pt>
              </c:numCache>
            </c:numRef>
          </c:val>
          <c:smooth val="0"/>
          <c:extLst>
            <c:ext xmlns:c16="http://schemas.microsoft.com/office/drawing/2014/chart" uri="{C3380CC4-5D6E-409C-BE32-E72D297353CC}">
              <c16:uniqueId val="{00000002-3314-40AD-8A9A-F1D6DBF184C5}"/>
            </c:ext>
          </c:extLst>
        </c:ser>
        <c:ser>
          <c:idx val="3"/>
          <c:order val="3"/>
          <c:tx>
            <c:strRef>
              <c:f>Tuition!$F$4:$F$5</c:f>
              <c:strCache>
                <c:ptCount val="2"/>
                <c:pt idx="0">
                  <c:v>Fayette</c:v>
                </c:pt>
                <c:pt idx="1">
                  <c:v>CTI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Tuition!$B$7:$B$17</c:f>
              <c:strCache>
                <c:ptCount val="11"/>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strCache>
            </c:strRef>
          </c:cat>
          <c:val>
            <c:numRef>
              <c:f>Tuition!$F$7:$F$17</c:f>
              <c:numCache>
                <c:formatCode>#,##0</c:formatCode>
                <c:ptCount val="11"/>
                <c:pt idx="0">
                  <c:v>719108</c:v>
                </c:pt>
                <c:pt idx="1">
                  <c:v>1169397</c:v>
                </c:pt>
                <c:pt idx="2">
                  <c:v>1170273</c:v>
                </c:pt>
                <c:pt idx="3">
                  <c:v>1089806</c:v>
                </c:pt>
                <c:pt idx="4">
                  <c:v>1083331</c:v>
                </c:pt>
                <c:pt idx="5">
                  <c:v>1237813</c:v>
                </c:pt>
                <c:pt idx="6">
                  <c:v>1279616</c:v>
                </c:pt>
                <c:pt idx="7">
                  <c:v>1378380</c:v>
                </c:pt>
                <c:pt idx="8">
                  <c:v>1533681</c:v>
                </c:pt>
                <c:pt idx="9">
                  <c:v>1639679</c:v>
                </c:pt>
                <c:pt idx="10">
                  <c:v>1705114</c:v>
                </c:pt>
              </c:numCache>
            </c:numRef>
          </c:val>
          <c:smooth val="0"/>
          <c:extLst>
            <c:ext xmlns:c16="http://schemas.microsoft.com/office/drawing/2014/chart" uri="{C3380CC4-5D6E-409C-BE32-E72D297353CC}">
              <c16:uniqueId val="{00000003-3314-40AD-8A9A-F1D6DBF184C5}"/>
            </c:ext>
          </c:extLst>
        </c:ser>
        <c:ser>
          <c:idx val="4"/>
          <c:order val="4"/>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Tuition!$B$7:$B$17</c:f>
              <c:strCache>
                <c:ptCount val="11"/>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strCache>
            </c:strRef>
          </c:cat>
          <c:val>
            <c:numRef>
              <c:f>Tuition!$G$7:$G$17</c:f>
            </c:numRef>
          </c:val>
          <c:smooth val="0"/>
          <c:extLst>
            <c:ext xmlns:c16="http://schemas.microsoft.com/office/drawing/2014/chart" uri="{C3380CC4-5D6E-409C-BE32-E72D297353CC}">
              <c16:uniqueId val="{00000004-3314-40AD-8A9A-F1D6DBF184C5}"/>
            </c:ext>
          </c:extLst>
        </c:ser>
        <c:ser>
          <c:idx val="5"/>
          <c:order val="5"/>
          <c:tx>
            <c:strRef>
              <c:f>Tuition!$H$4:$H$5</c:f>
              <c:strCache>
                <c:ptCount val="2"/>
                <c:pt idx="0">
                  <c:v>APS,</c:v>
                </c:pt>
                <c:pt idx="1">
                  <c:v>PA Chartered</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Tuition!$B$7:$B$17</c:f>
              <c:strCache>
                <c:ptCount val="11"/>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strCache>
            </c:strRef>
          </c:cat>
          <c:val>
            <c:numRef>
              <c:f>Tuition!$H$7:$H$17</c:f>
              <c:numCache>
                <c:formatCode>#,##0</c:formatCode>
                <c:ptCount val="11"/>
                <c:pt idx="0">
                  <c:v>80458</c:v>
                </c:pt>
                <c:pt idx="1">
                  <c:v>100655</c:v>
                </c:pt>
                <c:pt idx="2">
                  <c:v>95976</c:v>
                </c:pt>
                <c:pt idx="3">
                  <c:v>65628</c:v>
                </c:pt>
                <c:pt idx="4">
                  <c:v>68857</c:v>
                </c:pt>
                <c:pt idx="5">
                  <c:v>107353</c:v>
                </c:pt>
                <c:pt idx="6">
                  <c:v>110823</c:v>
                </c:pt>
                <c:pt idx="7">
                  <c:v>145746</c:v>
                </c:pt>
                <c:pt idx="8">
                  <c:v>178795</c:v>
                </c:pt>
                <c:pt idx="9">
                  <c:v>169319</c:v>
                </c:pt>
                <c:pt idx="10">
                  <c:v>130202</c:v>
                </c:pt>
              </c:numCache>
            </c:numRef>
          </c:val>
          <c:smooth val="0"/>
          <c:extLst>
            <c:ext xmlns:c16="http://schemas.microsoft.com/office/drawing/2014/chart" uri="{C3380CC4-5D6E-409C-BE32-E72D297353CC}">
              <c16:uniqueId val="{00000005-3314-40AD-8A9A-F1D6DBF184C5}"/>
            </c:ext>
          </c:extLst>
        </c:ser>
        <c:dLbls>
          <c:showLegendKey val="0"/>
          <c:showVal val="0"/>
          <c:showCatName val="0"/>
          <c:showSerName val="0"/>
          <c:showPercent val="0"/>
          <c:showBubbleSize val="0"/>
        </c:dLbls>
        <c:marker val="1"/>
        <c:smooth val="0"/>
        <c:axId val="479800632"/>
        <c:axId val="479803512"/>
      </c:lineChart>
      <c:catAx>
        <c:axId val="479800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9803512"/>
        <c:crosses val="autoZero"/>
        <c:auto val="1"/>
        <c:lblAlgn val="ctr"/>
        <c:lblOffset val="100"/>
        <c:noMultiLvlLbl val="0"/>
      </c:catAx>
      <c:valAx>
        <c:axId val="4798035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98006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Market Value vs. Assessed Value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'Mkt vs Assessed Val'!$B$4</c:f>
              <c:strCache>
                <c:ptCount val="1"/>
                <c:pt idx="0">
                  <c:v>Market Value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extLst>
                <c:ext xmlns:c15="http://schemas.microsoft.com/office/drawing/2012/chart" uri="{02D57815-91ED-43cb-92C2-25804820EDAC}">
                  <c15:fullRef>
                    <c15:sqref>'Mkt vs Assessed Val'!$A$4:$A$16</c15:sqref>
                  </c15:fullRef>
                </c:ext>
              </c:extLst>
              <c:f>'Mkt vs Assessed Val'!$A$6:$A$16</c:f>
              <c:strCache>
                <c:ptCount val="11"/>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strCache>
            </c:strRef>
          </c:cat>
          <c:val>
            <c:numRef>
              <c:extLst>
                <c:ext xmlns:c15="http://schemas.microsoft.com/office/drawing/2012/chart" uri="{02D57815-91ED-43cb-92C2-25804820EDAC}">
                  <c15:fullRef>
                    <c15:sqref>'Mkt vs Assessed Val'!$B$4:$B$16</c15:sqref>
                  </c15:fullRef>
                </c:ext>
              </c:extLst>
              <c:f>'Mkt vs Assessed Val'!$B$6:$B$16</c:f>
              <c:numCache>
                <c:formatCode>General</c:formatCode>
                <c:ptCount val="11"/>
                <c:pt idx="0" formatCode="#,##0">
                  <c:v>530736868</c:v>
                </c:pt>
                <c:pt idx="1" formatCode="#,##0">
                  <c:v>585406932</c:v>
                </c:pt>
                <c:pt idx="2" formatCode="#,##0">
                  <c:v>597708808</c:v>
                </c:pt>
                <c:pt idx="3" formatCode="#,##0">
                  <c:v>645674190</c:v>
                </c:pt>
                <c:pt idx="4" formatCode="#,##0">
                  <c:v>660546660</c:v>
                </c:pt>
                <c:pt idx="5" formatCode="#,##0">
                  <c:v>809102244</c:v>
                </c:pt>
                <c:pt idx="6" formatCode="#,##0">
                  <c:v>818865179</c:v>
                </c:pt>
                <c:pt idx="7" formatCode="#,##0">
                  <c:v>905879305</c:v>
                </c:pt>
                <c:pt idx="8" formatCode="#,##0">
                  <c:v>914431042</c:v>
                </c:pt>
                <c:pt idx="9" formatCode="#,##0">
                  <c:v>931397198</c:v>
                </c:pt>
                <c:pt idx="10" formatCode="#,##0">
                  <c:v>935513522</c:v>
                </c:pt>
              </c:numCache>
            </c:numRef>
          </c:val>
          <c:smooth val="0"/>
          <c:extLst>
            <c:ext xmlns:c16="http://schemas.microsoft.com/office/drawing/2014/chart" uri="{C3380CC4-5D6E-409C-BE32-E72D297353CC}">
              <c16:uniqueId val="{00000000-FA13-4B9E-8BBA-922B0FE17113}"/>
            </c:ext>
          </c:extLst>
        </c:ser>
        <c:ser>
          <c:idx val="1"/>
          <c:order val="1"/>
          <c:tx>
            <c:strRef>
              <c:f>'Mkt vs Assessed Val'!$E$4</c:f>
              <c:strCache>
                <c:ptCount val="1"/>
                <c:pt idx="0">
                  <c:v>Assessed Value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extLst>
                <c:ext xmlns:c15="http://schemas.microsoft.com/office/drawing/2012/chart" uri="{02D57815-91ED-43cb-92C2-25804820EDAC}">
                  <c15:fullRef>
                    <c15:sqref>'Mkt vs Assessed Val'!$A$4:$A$16</c15:sqref>
                  </c15:fullRef>
                </c:ext>
              </c:extLst>
              <c:f>'Mkt vs Assessed Val'!$A$6:$A$16</c:f>
              <c:strCache>
                <c:ptCount val="11"/>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strCache>
            </c:strRef>
          </c:cat>
          <c:val>
            <c:numRef>
              <c:extLst>
                <c:ext xmlns:c15="http://schemas.microsoft.com/office/drawing/2012/chart" uri="{02D57815-91ED-43cb-92C2-25804820EDAC}">
                  <c15:fullRef>
                    <c15:sqref>'Mkt vs Assessed Val'!$E$4:$E$16</c15:sqref>
                  </c15:fullRef>
                </c:ext>
              </c:extLst>
              <c:f>'Mkt vs Assessed Val'!$E$6:$E$16</c:f>
              <c:numCache>
                <c:formatCode>General</c:formatCode>
                <c:ptCount val="11"/>
                <c:pt idx="0" formatCode="#,##0">
                  <c:v>587246660</c:v>
                </c:pt>
                <c:pt idx="1" formatCode="#,##0">
                  <c:v>596795460</c:v>
                </c:pt>
                <c:pt idx="2" formatCode="#,##0">
                  <c:v>606836400</c:v>
                </c:pt>
                <c:pt idx="3" formatCode="#,##0">
                  <c:v>611846320</c:v>
                </c:pt>
                <c:pt idx="4" formatCode="#,##0">
                  <c:v>622211860</c:v>
                </c:pt>
                <c:pt idx="5" formatCode="#,##0">
                  <c:v>663352670</c:v>
                </c:pt>
                <c:pt idx="6" formatCode="#,##0">
                  <c:v>671813170</c:v>
                </c:pt>
                <c:pt idx="7" formatCode="#,##0">
                  <c:v>700078710</c:v>
                </c:pt>
                <c:pt idx="8" formatCode="#,##0">
                  <c:v>706536620</c:v>
                </c:pt>
                <c:pt idx="9" formatCode="#,##0">
                  <c:v>686526400</c:v>
                </c:pt>
                <c:pt idx="10" formatCode="#,##0">
                  <c:v>689127970</c:v>
                </c:pt>
              </c:numCache>
            </c:numRef>
          </c:val>
          <c:smooth val="0"/>
          <c:extLst>
            <c:ext xmlns:c16="http://schemas.microsoft.com/office/drawing/2014/chart" uri="{C3380CC4-5D6E-409C-BE32-E72D297353CC}">
              <c16:uniqueId val="{00000001-FA13-4B9E-8BBA-922B0FE17113}"/>
            </c:ext>
          </c:extLst>
        </c:ser>
        <c:dLbls>
          <c:showLegendKey val="0"/>
          <c:showVal val="0"/>
          <c:showCatName val="0"/>
          <c:showSerName val="0"/>
          <c:showPercent val="0"/>
          <c:showBubbleSize val="0"/>
        </c:dLbls>
        <c:marker val="1"/>
        <c:smooth val="0"/>
        <c:axId val="263110192"/>
        <c:axId val="262389728"/>
        <c:extLst>
          <c:ext xmlns:c15="http://schemas.microsoft.com/office/drawing/2012/chart" uri="{02D57815-91ED-43cb-92C2-25804820EDAC}">
            <c15:filteredLineSeries>
              <c15:ser>
                <c:idx val="2"/>
                <c:order val="2"/>
                <c:spPr>
                  <a:ln w="28575" cap="rnd">
                    <a:solidFill>
                      <a:schemeClr val="accent3"/>
                    </a:solidFill>
                    <a:round/>
                  </a:ln>
                  <a:effectLst/>
                </c:spPr>
                <c:marker>
                  <c:symbol val="none"/>
                </c:marker>
                <c:cat>
                  <c:strRef>
                    <c:extLst>
                      <c:ext uri="{02D57815-91ED-43cb-92C2-25804820EDAC}">
                        <c15:fullRef>
                          <c15:sqref>'Mkt vs Assessed Val'!$A$4:$A$16</c15:sqref>
                        </c15:fullRef>
                        <c15:formulaRef>
                          <c15:sqref>'Mkt vs Assessed Val'!$A$6:$A$16</c15:sqref>
                        </c15:formulaRef>
                      </c:ext>
                    </c:extLst>
                    <c:strCache>
                      <c:ptCount val="11"/>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strCache>
                  </c:strRef>
                </c:cat>
                <c:val>
                  <c:numRef>
                    <c:extLst>
                      <c:ext uri="{02D57815-91ED-43cb-92C2-25804820EDAC}">
                        <c15:fullRef>
                          <c15:sqref>('Mkt vs Assessed Val'!$B$4,'Mkt vs Assessed Val'!$E$4)</c15:sqref>
                        </c15:fullRef>
                        <c15:formulaRef>
                          <c15:sqref/>
                        </c15:formulaRef>
                      </c:ext>
                    </c:extLst>
                    <c:numCache>
                      <c:formatCode>General</c:formatCode>
                      <c:ptCount val="0"/>
                    </c:numCache>
                  </c:numRef>
                </c:val>
                <c:smooth val="0"/>
                <c:extLst>
                  <c:ext xmlns:c16="http://schemas.microsoft.com/office/drawing/2014/chart" uri="{C3380CC4-5D6E-409C-BE32-E72D297353CC}">
                    <c16:uniqueId val="{00000002-FA13-4B9E-8BBA-922B0FE17113}"/>
                  </c:ext>
                </c:extLst>
              </c15:ser>
            </c15:filteredLineSeries>
            <c15:filteredLineSeries>
              <c15:ser>
                <c:idx val="3"/>
                <c:order val="3"/>
                <c:spPr>
                  <a:ln w="28575" cap="rnd">
                    <a:solidFill>
                      <a:schemeClr val="accent4"/>
                    </a:solidFill>
                    <a:round/>
                  </a:ln>
                  <a:effectLst/>
                </c:spPr>
                <c:marker>
                  <c:symbol val="none"/>
                </c:marker>
                <c:cat>
                  <c:strRef>
                    <c:extLst>
                      <c:ext xmlns:c15="http://schemas.microsoft.com/office/drawing/2012/chart" uri="{02D57815-91ED-43cb-92C2-25804820EDAC}">
                        <c15:fullRef>
                          <c15:sqref>'Mkt vs Assessed Val'!$A$4:$A$16</c15:sqref>
                        </c15:fullRef>
                        <c15:formulaRef>
                          <c15:sqref>'Mkt vs Assessed Val'!$A$6:$A$16</c15:sqref>
                        </c15:formulaRef>
                      </c:ext>
                    </c:extLst>
                    <c:strCache>
                      <c:ptCount val="11"/>
                      <c:pt idx="1">
                        <c:v>2007-2008</c:v>
                      </c:pt>
                      <c:pt idx="2">
                        <c:v>2008-2009</c:v>
                      </c:pt>
                      <c:pt idx="3">
                        <c:v>2009-2010</c:v>
                      </c:pt>
                      <c:pt idx="4">
                        <c:v>2010-2011</c:v>
                      </c:pt>
                      <c:pt idx="5">
                        <c:v>2011-2012</c:v>
                      </c:pt>
                      <c:pt idx="6">
                        <c:v>2012-2013</c:v>
                      </c:pt>
                      <c:pt idx="7">
                        <c:v>2013-2014</c:v>
                      </c:pt>
                      <c:pt idx="8">
                        <c:v>2014-2015</c:v>
                      </c:pt>
                      <c:pt idx="9">
                        <c:v>2015-2016</c:v>
                      </c:pt>
                      <c:pt idx="10">
                        <c:v>2016-2017</c:v>
                      </c:pt>
                      <c:pt idx="11">
                        <c:v>2017-2018</c:v>
                      </c:pt>
                    </c:strCache>
                  </c:strRef>
                </c:cat>
                <c:val>
                  <c:numRef>
                    <c:extLst>
                      <c:ext xmlns:c15="http://schemas.microsoft.com/office/drawing/2012/chart" uri="{02D57815-91ED-43cb-92C2-25804820EDAC}">
                        <c15:fullRef>
                          <c15:sqref>'Mkt vs Assessed Val'!$B$2</c15:sqref>
                        </c15:fullRef>
                        <c15:formulaRef>
                          <c15:sqref/>
                        </c15:formulaRef>
                      </c:ext>
                    </c:extLst>
                    <c:numCache>
                      <c:formatCode>General</c:formatCode>
                      <c:ptCount val="0"/>
                    </c:numCache>
                  </c:numRef>
                </c:val>
                <c:smooth val="0"/>
                <c:extLst xmlns:c15="http://schemas.microsoft.com/office/drawing/2012/chart">
                  <c:ext xmlns:c16="http://schemas.microsoft.com/office/drawing/2014/chart" uri="{C3380CC4-5D6E-409C-BE32-E72D297353CC}">
                    <c16:uniqueId val="{00000003-FA13-4B9E-8BBA-922B0FE17113}"/>
                  </c:ext>
                </c:extLst>
              </c15:ser>
            </c15:filteredLineSeries>
            <c15:filteredLineSeries>
              <c15:ser>
                <c:idx val="4"/>
                <c:order val="4"/>
                <c:spPr>
                  <a:ln w="28575" cap="rnd">
                    <a:solidFill>
                      <a:schemeClr val="accent5"/>
                    </a:solidFill>
                    <a:round/>
                  </a:ln>
                  <a:effectLst/>
                </c:spPr>
                <c:marker>
                  <c:symbol val="none"/>
                </c:marker>
                <c:cat>
                  <c:strRef>
                    <c:extLst>
                      <c:ext xmlns:c15="http://schemas.microsoft.com/office/drawing/2012/chart" uri="{02D57815-91ED-43cb-92C2-25804820EDAC}">
                        <c15:fullRef>
                          <c15:sqref>'Mkt vs Assessed Val'!$A$4:$A$16</c15:sqref>
                        </c15:fullRef>
                        <c15:formulaRef>
                          <c15:sqref>'Mkt vs Assessed Val'!$A$6:$A$16</c15:sqref>
                        </c15:formulaRef>
                      </c:ext>
                    </c:extLst>
                    <c:strCache>
                      <c:ptCount val="11"/>
                      <c:pt idx="1">
                        <c:v>2007-2008</c:v>
                      </c:pt>
                      <c:pt idx="2">
                        <c:v>2008-2009</c:v>
                      </c:pt>
                      <c:pt idx="3">
                        <c:v>2009-2010</c:v>
                      </c:pt>
                      <c:pt idx="4">
                        <c:v>2010-2011</c:v>
                      </c:pt>
                      <c:pt idx="5">
                        <c:v>2011-2012</c:v>
                      </c:pt>
                      <c:pt idx="6">
                        <c:v>2012-2013</c:v>
                      </c:pt>
                      <c:pt idx="7">
                        <c:v>2013-2014</c:v>
                      </c:pt>
                      <c:pt idx="8">
                        <c:v>2014-2015</c:v>
                      </c:pt>
                      <c:pt idx="9">
                        <c:v>2015-2016</c:v>
                      </c:pt>
                      <c:pt idx="10">
                        <c:v>2016-2017</c:v>
                      </c:pt>
                      <c:pt idx="11">
                        <c:v>2017-2018</c:v>
                      </c:pt>
                    </c:strCache>
                  </c:strRef>
                </c:cat>
                <c:val>
                  <c:numRef>
                    <c:extLst>
                      <c:ext xmlns:c15="http://schemas.microsoft.com/office/drawing/2012/chart" uri="{02D57815-91ED-43cb-92C2-25804820EDAC}">
                        <c15:fullRef>
                          <c15:sqref>'Mkt vs Assessed Val'!$C$2</c15:sqref>
                        </c15:fullRef>
                        <c15:formulaRef>
                          <c15:sqref/>
                        </c15:formulaRef>
                      </c:ext>
                    </c:extLst>
                    <c:numCache>
                      <c:formatCode>General</c:formatCode>
                      <c:ptCount val="0"/>
                    </c:numCache>
                  </c:numRef>
                </c:val>
                <c:smooth val="0"/>
                <c:extLst xmlns:c15="http://schemas.microsoft.com/office/drawing/2012/chart">
                  <c:ext xmlns:c16="http://schemas.microsoft.com/office/drawing/2014/chart" uri="{C3380CC4-5D6E-409C-BE32-E72D297353CC}">
                    <c16:uniqueId val="{00000004-FA13-4B9E-8BBA-922B0FE17113}"/>
                  </c:ext>
                </c:extLst>
              </c15:ser>
            </c15:filteredLineSeries>
            <c15:filteredLineSeries>
              <c15:ser>
                <c:idx val="5"/>
                <c:order val="5"/>
                <c:spPr>
                  <a:ln w="28575" cap="rnd">
                    <a:solidFill>
                      <a:schemeClr val="accent6"/>
                    </a:solidFill>
                    <a:round/>
                  </a:ln>
                  <a:effectLst/>
                </c:spPr>
                <c:marker>
                  <c:symbol val="none"/>
                </c:marker>
                <c:cat>
                  <c:strRef>
                    <c:extLst>
                      <c:ext xmlns:c15="http://schemas.microsoft.com/office/drawing/2012/chart" uri="{02D57815-91ED-43cb-92C2-25804820EDAC}">
                        <c15:fullRef>
                          <c15:sqref>'Mkt vs Assessed Val'!$A$4:$A$16</c15:sqref>
                        </c15:fullRef>
                        <c15:formulaRef>
                          <c15:sqref>'Mkt vs Assessed Val'!$A$6:$A$16</c15:sqref>
                        </c15:formulaRef>
                      </c:ext>
                    </c:extLst>
                    <c:strCache>
                      <c:ptCount val="11"/>
                      <c:pt idx="1">
                        <c:v>2007-2008</c:v>
                      </c:pt>
                      <c:pt idx="2">
                        <c:v>2008-2009</c:v>
                      </c:pt>
                      <c:pt idx="3">
                        <c:v>2009-2010</c:v>
                      </c:pt>
                      <c:pt idx="4">
                        <c:v>2010-2011</c:v>
                      </c:pt>
                      <c:pt idx="5">
                        <c:v>2011-2012</c:v>
                      </c:pt>
                      <c:pt idx="6">
                        <c:v>2012-2013</c:v>
                      </c:pt>
                      <c:pt idx="7">
                        <c:v>2013-2014</c:v>
                      </c:pt>
                      <c:pt idx="8">
                        <c:v>2014-2015</c:v>
                      </c:pt>
                      <c:pt idx="9">
                        <c:v>2015-2016</c:v>
                      </c:pt>
                      <c:pt idx="10">
                        <c:v>2016-2017</c:v>
                      </c:pt>
                      <c:pt idx="11">
                        <c:v>2017-2018</c:v>
                      </c:pt>
                    </c:strCache>
                  </c:strRef>
                </c:cat>
                <c:val>
                  <c:numRef>
                    <c:extLst>
                      <c:ext xmlns:c15="http://schemas.microsoft.com/office/drawing/2012/chart" uri="{02D57815-91ED-43cb-92C2-25804820EDAC}">
                        <c15:fullRef>
                          <c15:sqref>'Mkt vs Assessed Val'!$D$2</c15:sqref>
                        </c15:fullRef>
                        <c15:formulaRef>
                          <c15:sqref/>
                        </c15:formulaRef>
                      </c:ext>
                    </c:extLst>
                    <c:numCache>
                      <c:formatCode>General</c:formatCode>
                      <c:ptCount val="0"/>
                    </c:numCache>
                  </c:numRef>
                </c:val>
                <c:smooth val="0"/>
                <c:extLst xmlns:c15="http://schemas.microsoft.com/office/drawing/2012/chart">
                  <c:ext xmlns:c16="http://schemas.microsoft.com/office/drawing/2014/chart" uri="{C3380CC4-5D6E-409C-BE32-E72D297353CC}">
                    <c16:uniqueId val="{00000005-FA13-4B9E-8BBA-922B0FE17113}"/>
                  </c:ext>
                </c:extLst>
              </c15:ser>
            </c15:filteredLineSeries>
            <c15:filteredLineSeries>
              <c15:ser>
                <c:idx val="6"/>
                <c:order val="6"/>
                <c:spPr>
                  <a:ln w="28575" cap="rnd">
                    <a:solidFill>
                      <a:schemeClr val="accent1">
                        <a:lumMod val="60000"/>
                      </a:schemeClr>
                    </a:solidFill>
                    <a:round/>
                  </a:ln>
                  <a:effectLst/>
                </c:spPr>
                <c:marker>
                  <c:symbol val="none"/>
                </c:marker>
                <c:cat>
                  <c:strRef>
                    <c:extLst>
                      <c:ext xmlns:c15="http://schemas.microsoft.com/office/drawing/2012/chart" uri="{02D57815-91ED-43cb-92C2-25804820EDAC}">
                        <c15:fullRef>
                          <c15:sqref>'Mkt vs Assessed Val'!$A$4:$A$16</c15:sqref>
                        </c15:fullRef>
                        <c15:formulaRef>
                          <c15:sqref>'Mkt vs Assessed Val'!$A$6:$A$16</c15:sqref>
                        </c15:formulaRef>
                      </c:ext>
                    </c:extLst>
                    <c:strCache>
                      <c:ptCount val="11"/>
                      <c:pt idx="1">
                        <c:v>2007-2008</c:v>
                      </c:pt>
                      <c:pt idx="2">
                        <c:v>2008-2009</c:v>
                      </c:pt>
                      <c:pt idx="3">
                        <c:v>2009-2010</c:v>
                      </c:pt>
                      <c:pt idx="4">
                        <c:v>2010-2011</c:v>
                      </c:pt>
                      <c:pt idx="5">
                        <c:v>2011-2012</c:v>
                      </c:pt>
                      <c:pt idx="6">
                        <c:v>2012-2013</c:v>
                      </c:pt>
                      <c:pt idx="7">
                        <c:v>2013-2014</c:v>
                      </c:pt>
                      <c:pt idx="8">
                        <c:v>2014-2015</c:v>
                      </c:pt>
                      <c:pt idx="9">
                        <c:v>2015-2016</c:v>
                      </c:pt>
                      <c:pt idx="10">
                        <c:v>2016-2017</c:v>
                      </c:pt>
                      <c:pt idx="11">
                        <c:v>2017-2018</c:v>
                      </c:pt>
                    </c:strCache>
                  </c:strRef>
                </c:cat>
                <c:val>
                  <c:numRef>
                    <c:extLst>
                      <c:ext xmlns:c15="http://schemas.microsoft.com/office/drawing/2012/chart" uri="{02D57815-91ED-43cb-92C2-25804820EDAC}">
                        <c15:fullRef>
                          <c15:sqref>'Mkt vs Assessed Val'!$E$2</c15:sqref>
                        </c15:fullRef>
                        <c15:formulaRef>
                          <c15:sqref/>
                        </c15:formulaRef>
                      </c:ext>
                    </c:extLst>
                    <c:numCache>
                      <c:formatCode>General</c:formatCode>
                      <c:ptCount val="0"/>
                    </c:numCache>
                  </c:numRef>
                </c:val>
                <c:smooth val="0"/>
                <c:extLst xmlns:c15="http://schemas.microsoft.com/office/drawing/2012/chart">
                  <c:ext xmlns:c16="http://schemas.microsoft.com/office/drawing/2014/chart" uri="{C3380CC4-5D6E-409C-BE32-E72D297353CC}">
                    <c16:uniqueId val="{00000006-FA13-4B9E-8BBA-922B0FE17113}"/>
                  </c:ext>
                </c:extLst>
              </c15:ser>
            </c15:filteredLineSeries>
            <c15:filteredLineSeries>
              <c15:ser>
                <c:idx val="7"/>
                <c:order val="7"/>
                <c:spPr>
                  <a:ln w="28575" cap="rnd">
                    <a:solidFill>
                      <a:schemeClr val="accent2">
                        <a:lumMod val="60000"/>
                      </a:schemeClr>
                    </a:solidFill>
                    <a:round/>
                  </a:ln>
                  <a:effectLst/>
                </c:spPr>
                <c:marker>
                  <c:symbol val="none"/>
                </c:marker>
                <c:cat>
                  <c:strRef>
                    <c:extLst>
                      <c:ext xmlns:c15="http://schemas.microsoft.com/office/drawing/2012/chart" uri="{02D57815-91ED-43cb-92C2-25804820EDAC}">
                        <c15:fullRef>
                          <c15:sqref>'Mkt vs Assessed Val'!$A$4:$A$16</c15:sqref>
                        </c15:fullRef>
                        <c15:formulaRef>
                          <c15:sqref>'Mkt vs Assessed Val'!$A$6:$A$16</c15:sqref>
                        </c15:formulaRef>
                      </c:ext>
                    </c:extLst>
                    <c:strCache>
                      <c:ptCount val="11"/>
                      <c:pt idx="1">
                        <c:v>2007-2008</c:v>
                      </c:pt>
                      <c:pt idx="2">
                        <c:v>2008-2009</c:v>
                      </c:pt>
                      <c:pt idx="3">
                        <c:v>2009-2010</c:v>
                      </c:pt>
                      <c:pt idx="4">
                        <c:v>2010-2011</c:v>
                      </c:pt>
                      <c:pt idx="5">
                        <c:v>2011-2012</c:v>
                      </c:pt>
                      <c:pt idx="6">
                        <c:v>2012-2013</c:v>
                      </c:pt>
                      <c:pt idx="7">
                        <c:v>2013-2014</c:v>
                      </c:pt>
                      <c:pt idx="8">
                        <c:v>2014-2015</c:v>
                      </c:pt>
                      <c:pt idx="9">
                        <c:v>2015-2016</c:v>
                      </c:pt>
                      <c:pt idx="10">
                        <c:v>2016-2017</c:v>
                      </c:pt>
                      <c:pt idx="11">
                        <c:v>2017-2018</c:v>
                      </c:pt>
                    </c:strCache>
                  </c:strRef>
                </c:cat>
                <c:val>
                  <c:numRef>
                    <c:extLst>
                      <c:ext xmlns:c15="http://schemas.microsoft.com/office/drawing/2012/chart" uri="{02D57815-91ED-43cb-92C2-25804820EDAC}">
                        <c15:fullRef>
                          <c15:sqref>'Mkt vs Assessed Val'!$F$2</c15:sqref>
                        </c15:fullRef>
                        <c15:formulaRef>
                          <c15:sqref/>
                        </c15:formulaRef>
                      </c:ext>
                    </c:extLst>
                    <c:numCache>
                      <c:formatCode>General</c:formatCode>
                      <c:ptCount val="0"/>
                    </c:numCache>
                  </c:numRef>
                </c:val>
                <c:smooth val="0"/>
                <c:extLst xmlns:c15="http://schemas.microsoft.com/office/drawing/2012/chart">
                  <c:ext xmlns:c16="http://schemas.microsoft.com/office/drawing/2014/chart" uri="{C3380CC4-5D6E-409C-BE32-E72D297353CC}">
                    <c16:uniqueId val="{00000007-FA13-4B9E-8BBA-922B0FE17113}"/>
                  </c:ext>
                </c:extLst>
              </c15:ser>
            </c15:filteredLineSeries>
            <c15:filteredLineSeries>
              <c15:ser>
                <c:idx val="8"/>
                <c:order val="8"/>
                <c:spPr>
                  <a:ln w="28575" cap="rnd">
                    <a:solidFill>
                      <a:schemeClr val="accent3">
                        <a:lumMod val="60000"/>
                      </a:schemeClr>
                    </a:solidFill>
                    <a:round/>
                  </a:ln>
                  <a:effectLst/>
                </c:spPr>
                <c:marker>
                  <c:symbol val="none"/>
                </c:marker>
                <c:cat>
                  <c:strRef>
                    <c:extLst>
                      <c:ext xmlns:c15="http://schemas.microsoft.com/office/drawing/2012/chart" uri="{02D57815-91ED-43cb-92C2-25804820EDAC}">
                        <c15:fullRef>
                          <c15:sqref>'Mkt vs Assessed Val'!$A$4:$A$16</c15:sqref>
                        </c15:fullRef>
                        <c15:formulaRef>
                          <c15:sqref>'Mkt vs Assessed Val'!$A$6:$A$16</c15:sqref>
                        </c15:formulaRef>
                      </c:ext>
                    </c:extLst>
                    <c:strCache>
                      <c:ptCount val="11"/>
                      <c:pt idx="1">
                        <c:v>2007-2008</c:v>
                      </c:pt>
                      <c:pt idx="2">
                        <c:v>2008-2009</c:v>
                      </c:pt>
                      <c:pt idx="3">
                        <c:v>2009-2010</c:v>
                      </c:pt>
                      <c:pt idx="4">
                        <c:v>2010-2011</c:v>
                      </c:pt>
                      <c:pt idx="5">
                        <c:v>2011-2012</c:v>
                      </c:pt>
                      <c:pt idx="6">
                        <c:v>2012-2013</c:v>
                      </c:pt>
                      <c:pt idx="7">
                        <c:v>2013-2014</c:v>
                      </c:pt>
                      <c:pt idx="8">
                        <c:v>2014-2015</c:v>
                      </c:pt>
                      <c:pt idx="9">
                        <c:v>2015-2016</c:v>
                      </c:pt>
                      <c:pt idx="10">
                        <c:v>2016-2017</c:v>
                      </c:pt>
                      <c:pt idx="11">
                        <c:v>2017-2018</c:v>
                      </c:pt>
                    </c:strCache>
                  </c:strRef>
                </c:cat>
                <c:val>
                  <c:numRef>
                    <c:extLst>
                      <c:ext xmlns:c15="http://schemas.microsoft.com/office/drawing/2012/chart" uri="{02D57815-91ED-43cb-92C2-25804820EDAC}">
                        <c15:fullRef>
                          <c15:sqref>'Mkt vs Assessed Val'!$G$2</c15:sqref>
                        </c15:fullRef>
                        <c15:formulaRef>
                          <c15:sqref/>
                        </c15:formulaRef>
                      </c:ext>
                    </c:extLst>
                    <c:numCache>
                      <c:formatCode>General</c:formatCode>
                      <c:ptCount val="0"/>
                    </c:numCache>
                  </c:numRef>
                </c:val>
                <c:smooth val="0"/>
                <c:extLst xmlns:c15="http://schemas.microsoft.com/office/drawing/2012/chart">
                  <c:ext xmlns:c16="http://schemas.microsoft.com/office/drawing/2014/chart" uri="{C3380CC4-5D6E-409C-BE32-E72D297353CC}">
                    <c16:uniqueId val="{00000008-FA13-4B9E-8BBA-922B0FE17113}"/>
                  </c:ext>
                </c:extLst>
              </c15:ser>
            </c15:filteredLineSeries>
          </c:ext>
        </c:extLst>
      </c:lineChart>
      <c:catAx>
        <c:axId val="263110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2389728"/>
        <c:crosses val="autoZero"/>
        <c:auto val="1"/>
        <c:lblAlgn val="ctr"/>
        <c:lblOffset val="100"/>
        <c:noMultiLvlLbl val="0"/>
      </c:catAx>
      <c:valAx>
        <c:axId val="262389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31101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Aid</a:t>
            </a:r>
            <a:r>
              <a:rPr lang="en-US" baseline="0"/>
              <a:t> Ratios</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'Aid Ratios'!$D$3:$D$4</c:f>
              <c:strCache>
                <c:ptCount val="2"/>
                <c:pt idx="0">
                  <c:v>MV/PI</c:v>
                </c:pt>
                <c:pt idx="1">
                  <c:v>Aid Ratio</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'Aid Ratios'!$C$5:$C$16</c:f>
              <c:strCache>
                <c:ptCount val="12"/>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pt idx="11">
                  <c:v>2018-2019</c:v>
                </c:pt>
              </c:strCache>
            </c:strRef>
          </c:cat>
          <c:val>
            <c:numRef>
              <c:f>'Aid Ratios'!$D$5:$D$16</c:f>
              <c:numCache>
                <c:formatCode>0.0000</c:formatCode>
                <c:ptCount val="12"/>
                <c:pt idx="0">
                  <c:v>0.7873</c:v>
                </c:pt>
                <c:pt idx="1">
                  <c:v>0.78029999999999999</c:v>
                </c:pt>
                <c:pt idx="2">
                  <c:v>0.78290000000000004</c:v>
                </c:pt>
                <c:pt idx="3">
                  <c:v>0.77990000000000004</c:v>
                </c:pt>
                <c:pt idx="4">
                  <c:v>0.77349999999999997</c:v>
                </c:pt>
                <c:pt idx="5">
                  <c:v>0.77480000000000004</c:v>
                </c:pt>
                <c:pt idx="6">
                  <c:v>0.77370000000000005</c:v>
                </c:pt>
                <c:pt idx="7">
                  <c:v>0.74909999999999999</c:v>
                </c:pt>
                <c:pt idx="8">
                  <c:v>0.74419999999999997</c:v>
                </c:pt>
                <c:pt idx="9">
                  <c:v>0.73050000000000004</c:v>
                </c:pt>
                <c:pt idx="10">
                  <c:v>0.73209999999999997</c:v>
                </c:pt>
                <c:pt idx="11">
                  <c:v>0.73529999999999995</c:v>
                </c:pt>
              </c:numCache>
            </c:numRef>
          </c:val>
          <c:smooth val="0"/>
          <c:extLst>
            <c:ext xmlns:c16="http://schemas.microsoft.com/office/drawing/2014/chart" uri="{C3380CC4-5D6E-409C-BE32-E72D297353CC}">
              <c16:uniqueId val="{00000000-94E8-4271-AF81-C4407AE6E792}"/>
            </c:ext>
          </c:extLst>
        </c:ser>
        <c:ser>
          <c:idx val="1"/>
          <c:order val="1"/>
          <c:tx>
            <c:strRef>
              <c:f>'Aid Ratios'!$E$3:$E$4</c:f>
              <c:strCache>
                <c:ptCount val="2"/>
                <c:pt idx="0">
                  <c:v>MV</c:v>
                </c:pt>
                <c:pt idx="1">
                  <c:v>Aid Ratio</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'Aid Ratios'!$C$5:$C$16</c:f>
              <c:strCache>
                <c:ptCount val="12"/>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pt idx="11">
                  <c:v>2018-2019</c:v>
                </c:pt>
              </c:strCache>
            </c:strRef>
          </c:cat>
          <c:val>
            <c:numRef>
              <c:f>'Aid Ratios'!$E$5:$E$16</c:f>
              <c:numCache>
                <c:formatCode>0.0000</c:formatCode>
                <c:ptCount val="12"/>
                <c:pt idx="0">
                  <c:v>0.81359999999999999</c:v>
                </c:pt>
                <c:pt idx="1">
                  <c:v>0.80830000000000002</c:v>
                </c:pt>
                <c:pt idx="2">
                  <c:v>0.80879999999999996</c:v>
                </c:pt>
                <c:pt idx="3">
                  <c:v>0.81140000000000001</c:v>
                </c:pt>
                <c:pt idx="4">
                  <c:v>0.80720000000000003</c:v>
                </c:pt>
                <c:pt idx="5">
                  <c:v>0.80479999999999996</c:v>
                </c:pt>
                <c:pt idx="6">
                  <c:v>0.80649999999999999</c:v>
                </c:pt>
                <c:pt idx="7">
                  <c:v>0.76100000000000001</c:v>
                </c:pt>
                <c:pt idx="8">
                  <c:v>0.75819999999999999</c:v>
                </c:pt>
                <c:pt idx="9">
                  <c:v>0.7379</c:v>
                </c:pt>
                <c:pt idx="10">
                  <c:v>0.73260000000000003</c:v>
                </c:pt>
                <c:pt idx="11">
                  <c:v>0.73150000000000004</c:v>
                </c:pt>
              </c:numCache>
            </c:numRef>
          </c:val>
          <c:smooth val="0"/>
          <c:extLst>
            <c:ext xmlns:c16="http://schemas.microsoft.com/office/drawing/2014/chart" uri="{C3380CC4-5D6E-409C-BE32-E72D297353CC}">
              <c16:uniqueId val="{00000001-94E8-4271-AF81-C4407AE6E792}"/>
            </c:ext>
          </c:extLst>
        </c:ser>
        <c:ser>
          <c:idx val="2"/>
          <c:order val="2"/>
          <c:tx>
            <c:strRef>
              <c:f>'Aid Ratios'!$F$3:$F$4</c:f>
              <c:strCache>
                <c:ptCount val="2"/>
                <c:pt idx="0">
                  <c:v>PI</c:v>
                </c:pt>
                <c:pt idx="1">
                  <c:v>Aid Ratio</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'Aid Ratios'!$C$5:$C$16</c:f>
              <c:strCache>
                <c:ptCount val="12"/>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pt idx="11">
                  <c:v>2018-2019</c:v>
                </c:pt>
              </c:strCache>
            </c:strRef>
          </c:cat>
          <c:val>
            <c:numRef>
              <c:f>'Aid Ratios'!$F$5:$F$16</c:f>
              <c:numCache>
                <c:formatCode>0.0000</c:formatCode>
                <c:ptCount val="12"/>
                <c:pt idx="0">
                  <c:v>0.748</c:v>
                </c:pt>
                <c:pt idx="1">
                  <c:v>0.73850000000000005</c:v>
                </c:pt>
                <c:pt idx="2">
                  <c:v>0.74439999999999995</c:v>
                </c:pt>
                <c:pt idx="3">
                  <c:v>0.73280000000000001</c:v>
                </c:pt>
                <c:pt idx="4">
                  <c:v>0.72309999999999997</c:v>
                </c:pt>
                <c:pt idx="5">
                  <c:v>0.73</c:v>
                </c:pt>
                <c:pt idx="6">
                  <c:v>0.72450000000000003</c:v>
                </c:pt>
                <c:pt idx="7">
                  <c:v>0.73129999999999995</c:v>
                </c:pt>
                <c:pt idx="8">
                  <c:v>0.72330000000000005</c:v>
                </c:pt>
                <c:pt idx="9">
                  <c:v>0.71950000000000003</c:v>
                </c:pt>
                <c:pt idx="10">
                  <c:v>0.73170000000000002</c:v>
                </c:pt>
                <c:pt idx="11">
                  <c:v>0.74099999999999999</c:v>
                </c:pt>
              </c:numCache>
            </c:numRef>
          </c:val>
          <c:smooth val="0"/>
          <c:extLst>
            <c:ext xmlns:c16="http://schemas.microsoft.com/office/drawing/2014/chart" uri="{C3380CC4-5D6E-409C-BE32-E72D297353CC}">
              <c16:uniqueId val="{00000002-94E8-4271-AF81-C4407AE6E792}"/>
            </c:ext>
          </c:extLst>
        </c:ser>
        <c:dLbls>
          <c:showLegendKey val="0"/>
          <c:showVal val="0"/>
          <c:showCatName val="0"/>
          <c:showSerName val="0"/>
          <c:showPercent val="0"/>
          <c:showBubbleSize val="0"/>
        </c:dLbls>
        <c:marker val="1"/>
        <c:smooth val="0"/>
        <c:axId val="525188624"/>
        <c:axId val="525187024"/>
      </c:lineChart>
      <c:catAx>
        <c:axId val="525188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5187024"/>
        <c:crosses val="autoZero"/>
        <c:auto val="1"/>
        <c:lblAlgn val="ctr"/>
        <c:lblOffset val="100"/>
        <c:noMultiLvlLbl val="0"/>
      </c:catAx>
      <c:valAx>
        <c:axId val="525187024"/>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51886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017369867901423E-2"/>
          <c:y val="8.7477203973481493E-2"/>
          <c:w val="0.62366989141805373"/>
          <c:h val="0.82504559205303818"/>
        </c:manualLayout>
      </c:layout>
      <c:pieChart>
        <c:varyColors val="1"/>
        <c:ser>
          <c:idx val="0"/>
          <c:order val="0"/>
          <c:dLbls>
            <c:dLbl>
              <c:idx val="0"/>
              <c:layout>
                <c:manualLayout>
                  <c:x val="-1.2015104703055269E-2"/>
                  <c:y val="0"/>
                </c:manualLayout>
              </c:layout>
              <c:tx>
                <c:rich>
                  <a:bodyPr/>
                  <a:lstStyle/>
                  <a:p>
                    <a:fld id="{BDB06EEA-7FDD-4BC5-8D8A-AEB0672F21DF}" type="CELLRANGE">
                      <a:rPr lang="en-US"/>
                      <a:pPr/>
                      <a:t>[CELLRANGE]</a:t>
                    </a:fld>
                    <a:endParaRPr lang="en-US"/>
                  </a:p>
                </c:rich>
              </c:tx>
              <c:dLblPos val="bestFit"/>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0-47D8-41B8-A111-6DB2AC295FB4}"/>
                </c:ext>
              </c:extLst>
            </c:dLbl>
            <c:dLbl>
              <c:idx val="1"/>
              <c:layout/>
              <c:tx>
                <c:rich>
                  <a:bodyPr/>
                  <a:lstStyle/>
                  <a:p>
                    <a:fld id="{84CFC2B9-F3DC-4963-BC7C-05EEA7470FE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47D8-41B8-A111-6DB2AC295FB4}"/>
                </c:ext>
              </c:extLst>
            </c:dLbl>
            <c:dLbl>
              <c:idx val="2"/>
              <c:layout/>
              <c:tx>
                <c:rich>
                  <a:bodyPr/>
                  <a:lstStyle/>
                  <a:p>
                    <a:fld id="{3F8E9910-25BE-4675-B5F9-826A969540D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2-47D8-41B8-A111-6DB2AC295FB4}"/>
                </c:ext>
              </c:extLst>
            </c:dLbl>
            <c:dLbl>
              <c:idx val="3"/>
              <c:layout/>
              <c:tx>
                <c:rich>
                  <a:bodyPr/>
                  <a:lstStyle/>
                  <a:p>
                    <a:fld id="{B58FE619-76F3-4D75-906A-BCDE43CCAA2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47D8-41B8-A111-6DB2AC295FB4}"/>
                </c:ext>
              </c:extLst>
            </c:dLbl>
            <c:dLbl>
              <c:idx val="4"/>
              <c:layout/>
              <c:tx>
                <c:rich>
                  <a:bodyPr/>
                  <a:lstStyle/>
                  <a:p>
                    <a:fld id="{3DBCFE2E-91E6-4836-BA7C-85864F71B9A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4-47D8-41B8-A111-6DB2AC295FB4}"/>
                </c:ext>
              </c:extLst>
            </c:dLbl>
            <c:dLbl>
              <c:idx val="5"/>
              <c:layout/>
              <c:tx>
                <c:rich>
                  <a:bodyPr/>
                  <a:lstStyle/>
                  <a:p>
                    <a:fld id="{FBB293BC-E5F3-4C4E-B196-655E24F598A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5-47D8-41B8-A111-6DB2AC295FB4}"/>
                </c:ext>
              </c:extLst>
            </c:dLbl>
            <c:dLbl>
              <c:idx val="6"/>
              <c:layout>
                <c:manualLayout>
                  <c:x val="-2.5746652935118436E-2"/>
                  <c:y val="-2.6178010471204199E-2"/>
                </c:manualLayout>
              </c:layout>
              <c:tx>
                <c:rich>
                  <a:bodyPr/>
                  <a:lstStyle/>
                  <a:p>
                    <a:fld id="{49907083-3C74-45B6-9A3B-EB97D9776F21}" type="CELLRANGE">
                      <a:rPr lang="en-US"/>
                      <a:pPr/>
                      <a:t>[CELLRANGE]</a:t>
                    </a:fld>
                    <a:endParaRPr lang="en-US"/>
                  </a:p>
                </c:rich>
              </c:tx>
              <c:dLblPos val="bestFit"/>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47D8-41B8-A111-6DB2AC295FB4}"/>
                </c:ext>
              </c:extLst>
            </c:dLbl>
            <c:dLbl>
              <c:idx val="7"/>
              <c:layout>
                <c:manualLayout>
                  <c:x val="-2.746309646412633E-2"/>
                  <c:y val="-5.4537521815008726E-2"/>
                </c:manualLayout>
              </c:layout>
              <c:tx>
                <c:rich>
                  <a:bodyPr/>
                  <a:lstStyle/>
                  <a:p>
                    <a:fld id="{EEE3958D-AC7E-4650-BC53-2E6834256E83}" type="CELLRANGE">
                      <a:rPr lang="en-US"/>
                      <a:pPr/>
                      <a:t>[CELLRANGE]</a:t>
                    </a:fld>
                    <a:endParaRPr lang="en-US"/>
                  </a:p>
                </c:rich>
              </c:tx>
              <c:dLblPos val="bestFit"/>
              <c:showLegendKey val="0"/>
              <c:showVal val="0"/>
              <c:showCatName val="0"/>
              <c:showSerName val="0"/>
              <c:showPercent val="0"/>
              <c:showBubbleSize val="0"/>
              <c:extLst>
                <c:ext xmlns:c15="http://schemas.microsoft.com/office/drawing/2012/chart" uri="{CE6537A1-D6FC-4f65-9D91-7224C49458BB}">
                  <c15:layout>
                    <c:manualLayout>
                      <c:w val="5.3012290816891967E-2"/>
                      <c:h val="3.3169806653749433E-2"/>
                    </c:manualLayout>
                  </c15:layout>
                  <c15:dlblFieldTable/>
                  <c15:showDataLabelsRange val="1"/>
                </c:ext>
                <c:ext xmlns:c16="http://schemas.microsoft.com/office/drawing/2014/chart" uri="{C3380CC4-5D6E-409C-BE32-E72D297353CC}">
                  <c16:uniqueId val="{00000007-47D8-41B8-A111-6DB2AC295FB4}"/>
                </c:ext>
              </c:extLst>
            </c:dLbl>
            <c:dLbl>
              <c:idx val="8"/>
              <c:layout/>
              <c:tx>
                <c:rich>
                  <a:bodyPr/>
                  <a:lstStyle/>
                  <a:p>
                    <a:fld id="{43EF7F3B-0245-4C69-8F7F-B0A30267BD6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47D8-41B8-A111-6DB2AC295FB4}"/>
                </c:ext>
              </c:extLst>
            </c:dLbl>
            <c:spPr>
              <a:noFill/>
              <a:ln>
                <a:noFill/>
              </a:ln>
              <a:effectLst/>
            </c:spPr>
            <c:dLblPos val="outEnd"/>
            <c:showLegendKey val="0"/>
            <c:showVal val="0"/>
            <c:showCatName val="0"/>
            <c:showSerName val="0"/>
            <c:showPercent val="0"/>
            <c:showBubbleSize val="0"/>
            <c:showLeaderLines val="1"/>
            <c:extLst>
              <c:ext xmlns:c15="http://schemas.microsoft.com/office/drawing/2012/chart" uri="{CE6537A1-D6FC-4f65-9D91-7224C49458BB}">
                <c15:layout/>
                <c15:showDataLabelsRange val="1"/>
              </c:ext>
            </c:extLst>
          </c:dLbls>
          <c:cat>
            <c:strRef>
              <c:f>'2019-2020 All'!$C$13:$C$21</c:f>
              <c:strCache>
                <c:ptCount val="9"/>
                <c:pt idx="0">
                  <c:v>Salaries</c:v>
                </c:pt>
                <c:pt idx="1">
                  <c:v>Benefits</c:v>
                </c:pt>
                <c:pt idx="2">
                  <c:v>Professional Services</c:v>
                </c:pt>
                <c:pt idx="3">
                  <c:v>Property Services</c:v>
                </c:pt>
                <c:pt idx="4">
                  <c:v>Tranportation/Tuition</c:v>
                </c:pt>
                <c:pt idx="5">
                  <c:v>Supplies</c:v>
                </c:pt>
                <c:pt idx="6">
                  <c:v>Property (Equipment)</c:v>
                </c:pt>
                <c:pt idx="7">
                  <c:v>Interest, dues &amp; fees</c:v>
                </c:pt>
                <c:pt idx="8">
                  <c:v>Debt Svc Principal/Food Svc</c:v>
                </c:pt>
              </c:strCache>
            </c:strRef>
          </c:cat>
          <c:val>
            <c:numRef>
              <c:f>'2019-2020 All'!$D$13:$D$21</c:f>
              <c:numCache>
                <c:formatCode>#,##0.00_);[Red]\(#,##0.00\)</c:formatCode>
                <c:ptCount val="9"/>
                <c:pt idx="0">
                  <c:v>21295539</c:v>
                </c:pt>
                <c:pt idx="1">
                  <c:v>15566267</c:v>
                </c:pt>
                <c:pt idx="2">
                  <c:v>3962078</c:v>
                </c:pt>
                <c:pt idx="3">
                  <c:v>786905</c:v>
                </c:pt>
                <c:pt idx="4">
                  <c:v>7742119</c:v>
                </c:pt>
                <c:pt idx="5">
                  <c:v>2004660</c:v>
                </c:pt>
                <c:pt idx="6">
                  <c:v>235700</c:v>
                </c:pt>
                <c:pt idx="7">
                  <c:v>946176</c:v>
                </c:pt>
                <c:pt idx="8">
                  <c:v>3280000</c:v>
                </c:pt>
              </c:numCache>
            </c:numRef>
          </c:val>
          <c:extLst>
            <c:ext xmlns:c15="http://schemas.microsoft.com/office/drawing/2012/chart" uri="{02D57815-91ED-43cb-92C2-25804820EDAC}">
              <c15:datalabelsRange>
                <c15:f>'2019-2020 All'!$E$13:$E$21</c15:f>
                <c15:dlblRangeCache>
                  <c:ptCount val="9"/>
                  <c:pt idx="0">
                    <c:v>38.15%</c:v>
                  </c:pt>
                  <c:pt idx="1">
                    <c:v>27.89%</c:v>
                  </c:pt>
                  <c:pt idx="2">
                    <c:v>7.10%</c:v>
                  </c:pt>
                  <c:pt idx="3">
                    <c:v>1.41%</c:v>
                  </c:pt>
                  <c:pt idx="4">
                    <c:v>13.87%</c:v>
                  </c:pt>
                  <c:pt idx="5">
                    <c:v>3.59%</c:v>
                  </c:pt>
                  <c:pt idx="6">
                    <c:v>0.42%</c:v>
                  </c:pt>
                  <c:pt idx="7">
                    <c:v>1.70%</c:v>
                  </c:pt>
                  <c:pt idx="8">
                    <c:v>5.88%</c:v>
                  </c:pt>
                </c15:dlblRangeCache>
              </c15:datalabelsRange>
            </c:ext>
            <c:ext xmlns:c16="http://schemas.microsoft.com/office/drawing/2014/chart" uri="{C3380CC4-5D6E-409C-BE32-E72D297353CC}">
              <c16:uniqueId val="{00000009-47D8-41B8-A111-6DB2AC295FB4}"/>
            </c:ext>
          </c:extLst>
        </c:ser>
        <c:dLbls>
          <c:showLegendKey val="0"/>
          <c:showVal val="0"/>
          <c:showCatName val="0"/>
          <c:showSerName val="0"/>
          <c:showPercent val="0"/>
          <c:showBubbleSize val="0"/>
          <c:showLeaderLines val="1"/>
        </c:dLbls>
        <c:firstSliceAng val="0"/>
      </c:pieChart>
    </c:plotArea>
    <c:legend>
      <c:legendPos val="r"/>
      <c:layout/>
      <c:overlay val="0"/>
      <c:txPr>
        <a:bodyPr/>
        <a:lstStyle/>
        <a:p>
          <a:pPr rtl="0">
            <a:defRPr/>
          </a:pPr>
          <a:endParaRPr lang="en-US"/>
        </a:p>
      </c:txPr>
    </c:legend>
    <c:plotVisOnly val="1"/>
    <c:dispBlanksAs val="gap"/>
    <c:showDLblsOverMax val="0"/>
  </c:chart>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9277715156872128E-2"/>
          <c:y val="0.14387049786315981"/>
          <c:w val="0.62366989141805373"/>
          <c:h val="0.82504559205303818"/>
        </c:manualLayout>
      </c:layout>
      <c:pieChart>
        <c:varyColors val="1"/>
        <c:ser>
          <c:idx val="0"/>
          <c:order val="0"/>
          <c:dLbls>
            <c:dLbl>
              <c:idx val="17"/>
              <c:layout>
                <c:manualLayout>
                  <c:x val="5.0804025397964403E-4"/>
                  <c:y val="-4.4528719053888235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C6A3-42D4-9068-1A771D5D8853}"/>
                </c:ext>
              </c:extLst>
            </c:dLbl>
            <c:numFmt formatCode="0.00%" sourceLinked="0"/>
            <c:spPr>
              <a:noFill/>
              <a:ln>
                <a:noFill/>
              </a:ln>
              <a:effectLst/>
            </c:spPr>
            <c:txPr>
              <a:bodyPr wrap="square" lIns="38100" tIns="19050" rIns="38100" bIns="19050" anchor="ctr">
                <a:spAutoFit/>
              </a:bodyPr>
              <a:lstStyle/>
              <a:p>
                <a:pPr>
                  <a:defRPr b="1" i="0" baseline="0"/>
                </a:pPr>
                <a:endParaRPr lang="en-US"/>
              </a:p>
            </c:txPr>
            <c:dLblPos val="bestFit"/>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'2019-2020 Function'!$C$13:$C$30</c:f>
              <c:strCache>
                <c:ptCount val="18"/>
                <c:pt idx="0">
                  <c:v>Regular Programs</c:v>
                </c:pt>
                <c:pt idx="1">
                  <c:v>Special Education</c:v>
                </c:pt>
                <c:pt idx="2">
                  <c:v>Vocational Education</c:v>
                </c:pt>
                <c:pt idx="3">
                  <c:v>Alternative Ed / Other</c:v>
                </c:pt>
                <c:pt idx="4">
                  <c:v>Nonpublic</c:v>
                </c:pt>
                <c:pt idx="5">
                  <c:v>Pupil Personnel</c:v>
                </c:pt>
                <c:pt idx="6">
                  <c:v>Instructional Staff</c:v>
                </c:pt>
                <c:pt idx="7">
                  <c:v>Administration</c:v>
                </c:pt>
                <c:pt idx="8">
                  <c:v>Pupil Health</c:v>
                </c:pt>
                <c:pt idx="9">
                  <c:v>Business Services</c:v>
                </c:pt>
                <c:pt idx="10">
                  <c:v>Operation &amp; Plant</c:v>
                </c:pt>
                <c:pt idx="11">
                  <c:v>Transportation</c:v>
                </c:pt>
                <c:pt idx="12">
                  <c:v>Central Support</c:v>
                </c:pt>
                <c:pt idx="13">
                  <c:v>Other Support</c:v>
                </c:pt>
                <c:pt idx="14">
                  <c:v>Student Activities</c:v>
                </c:pt>
                <c:pt idx="15">
                  <c:v>Community Services</c:v>
                </c:pt>
                <c:pt idx="16">
                  <c:v>Debt Service</c:v>
                </c:pt>
                <c:pt idx="17">
                  <c:v>Fund Transfers</c:v>
                </c:pt>
              </c:strCache>
            </c:strRef>
          </c:cat>
          <c:val>
            <c:numRef>
              <c:f>'2019-2020 Function'!$D$13:$D$30</c:f>
              <c:numCache>
                <c:formatCode>#,##0.00_);[Red]\(#,##0.00\)</c:formatCode>
                <c:ptCount val="18"/>
                <c:pt idx="0">
                  <c:v>22251622</c:v>
                </c:pt>
                <c:pt idx="1">
                  <c:v>8413150</c:v>
                </c:pt>
                <c:pt idx="2">
                  <c:v>1825000</c:v>
                </c:pt>
                <c:pt idx="3">
                  <c:v>497039</c:v>
                </c:pt>
                <c:pt idx="4">
                  <c:v>10000</c:v>
                </c:pt>
                <c:pt idx="5">
                  <c:v>1784011</c:v>
                </c:pt>
                <c:pt idx="6">
                  <c:v>716548</c:v>
                </c:pt>
                <c:pt idx="7">
                  <c:v>3901085</c:v>
                </c:pt>
                <c:pt idx="8">
                  <c:v>446870</c:v>
                </c:pt>
                <c:pt idx="9">
                  <c:v>625518</c:v>
                </c:pt>
                <c:pt idx="10">
                  <c:v>6190896</c:v>
                </c:pt>
                <c:pt idx="11">
                  <c:v>3317167</c:v>
                </c:pt>
                <c:pt idx="12">
                  <c:v>688323</c:v>
                </c:pt>
                <c:pt idx="13">
                  <c:v>27800</c:v>
                </c:pt>
                <c:pt idx="14">
                  <c:v>959976</c:v>
                </c:pt>
                <c:pt idx="15">
                  <c:v>29891</c:v>
                </c:pt>
                <c:pt idx="16">
                  <c:v>3944548</c:v>
                </c:pt>
                <c:pt idx="17">
                  <c:v>190000</c:v>
                </c:pt>
              </c:numCache>
            </c:numRef>
          </c:val>
          <c:extLst>
            <c:ext xmlns:c16="http://schemas.microsoft.com/office/drawing/2014/chart" uri="{C3380CC4-5D6E-409C-BE32-E72D297353CC}">
              <c16:uniqueId val="{00000001-C6A3-42D4-9068-1A771D5D8853}"/>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621098314137873"/>
          <c:y val="0.20505794953967732"/>
          <c:w val="0.17780003338340844"/>
          <c:h val="0.59353107393304505"/>
        </c:manualLayout>
      </c:layout>
      <c:overlay val="0"/>
      <c:txPr>
        <a:bodyPr/>
        <a:lstStyle/>
        <a:p>
          <a:pPr rtl="0">
            <a:defRPr/>
          </a:pPr>
          <a:endParaRPr lang="en-US"/>
        </a:p>
      </c:txPr>
    </c:legend>
    <c:plotVisOnly val="1"/>
    <c:dispBlanksAs val="gap"/>
    <c:showDLblsOverMax val="0"/>
  </c:chart>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Employer's</a:t>
            </a:r>
            <a:r>
              <a:rPr lang="en-US" baseline="0"/>
              <a:t> Share of Retirement Expense vs. State Reimbursement</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238670166229223"/>
          <c:y val="0.14285714285714285"/>
          <c:w val="0.82705774278215227"/>
          <c:h val="0.58455872070045301"/>
        </c:manualLayout>
      </c:layout>
      <c:lineChart>
        <c:grouping val="standard"/>
        <c:varyColors val="0"/>
        <c:ser>
          <c:idx val="0"/>
          <c:order val="0"/>
          <c:tx>
            <c:strRef>
              <c:f>Retirement!$C$5</c:f>
              <c:strCache>
                <c:ptCount val="1"/>
                <c:pt idx="0">
                  <c:v>Expenitures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Retirement!$B$7:$B$17</c:f>
              <c:strCache>
                <c:ptCount val="11"/>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strCache>
            </c:strRef>
          </c:cat>
          <c:val>
            <c:numRef>
              <c:f>Retirement!$C$7:$C$17</c:f>
              <c:numCache>
                <c:formatCode>#,##0</c:formatCode>
                <c:ptCount val="11"/>
                <c:pt idx="0">
                  <c:v>1329641</c:v>
                </c:pt>
                <c:pt idx="1">
                  <c:v>926354</c:v>
                </c:pt>
                <c:pt idx="2">
                  <c:v>960651</c:v>
                </c:pt>
                <c:pt idx="3">
                  <c:v>1111194</c:v>
                </c:pt>
                <c:pt idx="4">
                  <c:v>1659845</c:v>
                </c:pt>
                <c:pt idx="5">
                  <c:v>2409342</c:v>
                </c:pt>
                <c:pt idx="6">
                  <c:v>3329682</c:v>
                </c:pt>
                <c:pt idx="7">
                  <c:v>4256784</c:v>
                </c:pt>
                <c:pt idx="8">
                  <c:v>5120524</c:v>
                </c:pt>
                <c:pt idx="9">
                  <c:v>5772208</c:v>
                </c:pt>
                <c:pt idx="10">
                  <c:v>6389564</c:v>
                </c:pt>
              </c:numCache>
            </c:numRef>
          </c:val>
          <c:smooth val="0"/>
          <c:extLst>
            <c:ext xmlns:c16="http://schemas.microsoft.com/office/drawing/2014/chart" uri="{C3380CC4-5D6E-409C-BE32-E72D297353CC}">
              <c16:uniqueId val="{00000000-2D59-47FA-A77A-F0065685F6AB}"/>
            </c:ext>
          </c:extLst>
        </c:ser>
        <c:ser>
          <c:idx val="1"/>
          <c:order val="1"/>
          <c:tx>
            <c:strRef>
              <c:f>Retirement!$D$5</c:f>
              <c:strCache>
                <c:ptCount val="1"/>
                <c:pt idx="0">
                  <c:v>Reimbursement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Retirement!$B$7:$B$17</c:f>
              <c:strCache>
                <c:ptCount val="11"/>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strCache>
            </c:strRef>
          </c:cat>
          <c:val>
            <c:numRef>
              <c:f>Retirement!$D$7:$D$17</c:f>
              <c:numCache>
                <c:formatCode>#,##0</c:formatCode>
                <c:ptCount val="11"/>
                <c:pt idx="0">
                  <c:v>839170</c:v>
                </c:pt>
                <c:pt idx="1">
                  <c:v>640364</c:v>
                </c:pt>
                <c:pt idx="2">
                  <c:v>643452</c:v>
                </c:pt>
                <c:pt idx="3">
                  <c:v>757339</c:v>
                </c:pt>
                <c:pt idx="4">
                  <c:v>1077443</c:v>
                </c:pt>
                <c:pt idx="5">
                  <c:v>1578474</c:v>
                </c:pt>
                <c:pt idx="6">
                  <c:v>2264521</c:v>
                </c:pt>
                <c:pt idx="7">
                  <c:v>2977052</c:v>
                </c:pt>
                <c:pt idx="8">
                  <c:v>3540004</c:v>
                </c:pt>
                <c:pt idx="9">
                  <c:v>4102126</c:v>
                </c:pt>
                <c:pt idx="10">
                  <c:v>4443007</c:v>
                </c:pt>
              </c:numCache>
            </c:numRef>
          </c:val>
          <c:smooth val="0"/>
          <c:extLst>
            <c:ext xmlns:c16="http://schemas.microsoft.com/office/drawing/2014/chart" uri="{C3380CC4-5D6E-409C-BE32-E72D297353CC}">
              <c16:uniqueId val="{00000001-2D59-47FA-A77A-F0065685F6AB}"/>
            </c:ext>
          </c:extLst>
        </c:ser>
        <c:dLbls>
          <c:showLegendKey val="0"/>
          <c:showVal val="0"/>
          <c:showCatName val="0"/>
          <c:showSerName val="0"/>
          <c:showPercent val="0"/>
          <c:showBubbleSize val="0"/>
        </c:dLbls>
        <c:marker val="1"/>
        <c:smooth val="0"/>
        <c:axId val="555333968"/>
        <c:axId val="555336528"/>
      </c:lineChart>
      <c:catAx>
        <c:axId val="555333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5336528"/>
        <c:crosses val="autoZero"/>
        <c:auto val="1"/>
        <c:lblAlgn val="ctr"/>
        <c:lblOffset val="100"/>
        <c:noMultiLvlLbl val="0"/>
      </c:catAx>
      <c:valAx>
        <c:axId val="555336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53339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Debt</a:t>
            </a:r>
            <a:r>
              <a:rPr lang="en-US" baseline="0"/>
              <a:t> Service</a:t>
            </a:r>
            <a:endParaRPr lang="en-US"/>
          </a:p>
        </c:rich>
      </c:tx>
      <c:layout/>
      <c:overlay val="0"/>
      <c:spPr>
        <a:noFill/>
        <a:ln>
          <a:noFill/>
        </a:ln>
        <a:effectLst/>
      </c:spPr>
    </c:title>
    <c:autoTitleDeleted val="0"/>
    <c:plotArea>
      <c:layout/>
      <c:lineChart>
        <c:grouping val="standard"/>
        <c:varyColors val="0"/>
        <c:ser>
          <c:idx val="0"/>
          <c:order val="0"/>
          <c:tx>
            <c:strRef>
              <c:f>'Projected (2)'!$T$6</c:f>
              <c:strCache>
                <c:ptCount val="1"/>
                <c:pt idx="0">
                  <c:v>Expense</c:v>
                </c:pt>
              </c:strCache>
            </c:strRef>
          </c:tx>
          <c:spPr>
            <a:ln w="28575" cap="rnd">
              <a:solidFill>
                <a:schemeClr val="accent1"/>
              </a:solidFill>
              <a:round/>
            </a:ln>
            <a:effectLst/>
          </c:spPr>
          <c:cat>
            <c:strRef>
              <c:f>'Projected (2)'!$S$8:$S$47</c:f>
              <c:strCache>
                <c:ptCount val="8"/>
                <c:pt idx="0">
                  <c:v>2019-2020</c:v>
                </c:pt>
                <c:pt idx="1">
                  <c:v>2020-2021</c:v>
                </c:pt>
                <c:pt idx="2">
                  <c:v>2021-2022</c:v>
                </c:pt>
                <c:pt idx="3">
                  <c:v>2022-2023</c:v>
                </c:pt>
                <c:pt idx="4">
                  <c:v>2023-2024</c:v>
                </c:pt>
                <c:pt idx="5">
                  <c:v>2024-2025</c:v>
                </c:pt>
                <c:pt idx="6">
                  <c:v>2025-2026</c:v>
                </c:pt>
                <c:pt idx="7">
                  <c:v>2026-2027</c:v>
                </c:pt>
              </c:strCache>
            </c:strRef>
          </c:cat>
          <c:val>
            <c:numRef>
              <c:f>'Projected (2)'!$T$8:$T$47</c:f>
              <c:numCache>
                <c:formatCode>#,##0.00</c:formatCode>
                <c:ptCount val="8"/>
                <c:pt idx="0">
                  <c:v>4130775.51</c:v>
                </c:pt>
                <c:pt idx="1">
                  <c:v>4084653.26</c:v>
                </c:pt>
                <c:pt idx="2">
                  <c:v>4050767.26</c:v>
                </c:pt>
                <c:pt idx="3">
                  <c:v>4013015.51</c:v>
                </c:pt>
                <c:pt idx="4">
                  <c:v>3969471.76</c:v>
                </c:pt>
                <c:pt idx="5">
                  <c:v>3928929.76</c:v>
                </c:pt>
                <c:pt idx="6">
                  <c:v>3249442.63</c:v>
                </c:pt>
                <c:pt idx="7">
                  <c:v>3270537.5</c:v>
                </c:pt>
              </c:numCache>
            </c:numRef>
          </c:val>
          <c:smooth val="0"/>
          <c:extLst>
            <c:ext xmlns:c16="http://schemas.microsoft.com/office/drawing/2014/chart" uri="{C3380CC4-5D6E-409C-BE32-E72D297353CC}">
              <c16:uniqueId val="{00000000-E6EB-408D-8DD7-671B678EEA78}"/>
            </c:ext>
          </c:extLst>
        </c:ser>
        <c:ser>
          <c:idx val="1"/>
          <c:order val="1"/>
          <c:tx>
            <c:strRef>
              <c:f>'Projected (2)'!$U$6</c:f>
              <c:strCache>
                <c:ptCount val="1"/>
                <c:pt idx="0">
                  <c:v>Reimbursement</c:v>
                </c:pt>
              </c:strCache>
            </c:strRef>
          </c:tx>
          <c:spPr>
            <a:ln w="28575" cap="rnd">
              <a:solidFill>
                <a:schemeClr val="accent2"/>
              </a:solidFill>
              <a:round/>
            </a:ln>
            <a:effectLst/>
          </c:spPr>
          <c:cat>
            <c:strRef>
              <c:f>'Projected (2)'!$S$8:$S$47</c:f>
              <c:strCache>
                <c:ptCount val="8"/>
                <c:pt idx="0">
                  <c:v>2019-2020</c:v>
                </c:pt>
                <c:pt idx="1">
                  <c:v>2020-2021</c:v>
                </c:pt>
                <c:pt idx="2">
                  <c:v>2021-2022</c:v>
                </c:pt>
                <c:pt idx="3">
                  <c:v>2022-2023</c:v>
                </c:pt>
                <c:pt idx="4">
                  <c:v>2023-2024</c:v>
                </c:pt>
                <c:pt idx="5">
                  <c:v>2024-2025</c:v>
                </c:pt>
                <c:pt idx="6">
                  <c:v>2025-2026</c:v>
                </c:pt>
                <c:pt idx="7">
                  <c:v>2026-2027</c:v>
                </c:pt>
              </c:strCache>
            </c:strRef>
          </c:cat>
          <c:val>
            <c:numRef>
              <c:f>'Projected (2)'!$U$8:$U$47</c:f>
              <c:numCache>
                <c:formatCode>#,##0.00</c:formatCode>
                <c:ptCount val="8"/>
                <c:pt idx="0">
                  <c:v>1364761.1062749201</c:v>
                </c:pt>
                <c:pt idx="1">
                  <c:v>1326853.8332822099</c:v>
                </c:pt>
                <c:pt idx="2">
                  <c:v>1299093.62979268</c:v>
                </c:pt>
                <c:pt idx="3">
                  <c:v>1268292.9308947399</c:v>
                </c:pt>
                <c:pt idx="4">
                  <c:v>1235894.3391595101</c:v>
                </c:pt>
                <c:pt idx="5">
                  <c:v>1203470.5865476399</c:v>
                </c:pt>
                <c:pt idx="6">
                  <c:v>803282.38197305333</c:v>
                </c:pt>
                <c:pt idx="7">
                  <c:v>255585.04313999999</c:v>
                </c:pt>
              </c:numCache>
            </c:numRef>
          </c:val>
          <c:smooth val="0"/>
          <c:extLst>
            <c:ext xmlns:c16="http://schemas.microsoft.com/office/drawing/2014/chart" uri="{C3380CC4-5D6E-409C-BE32-E72D297353CC}">
              <c16:uniqueId val="{00000001-E6EB-408D-8DD7-671B678EEA78}"/>
            </c:ext>
          </c:extLst>
        </c:ser>
        <c:ser>
          <c:idx val="2"/>
          <c:order val="2"/>
          <c:tx>
            <c:strRef>
              <c:f>'Projected (2)'!$V$5:$V$6</c:f>
              <c:strCache>
                <c:ptCount val="2"/>
                <c:pt idx="0">
                  <c:v>Net</c:v>
                </c:pt>
                <c:pt idx="1">
                  <c:v>Expense</c:v>
                </c:pt>
              </c:strCache>
            </c:strRef>
          </c:tx>
          <c:spPr>
            <a:ln w="28575" cap="rnd">
              <a:solidFill>
                <a:schemeClr val="accent3"/>
              </a:solidFill>
              <a:round/>
            </a:ln>
            <a:effectLst/>
          </c:spPr>
          <c:cat>
            <c:strRef>
              <c:f>'Projected (2)'!$S$8:$S$47</c:f>
              <c:strCache>
                <c:ptCount val="8"/>
                <c:pt idx="0">
                  <c:v>2019-2020</c:v>
                </c:pt>
                <c:pt idx="1">
                  <c:v>2020-2021</c:v>
                </c:pt>
                <c:pt idx="2">
                  <c:v>2021-2022</c:v>
                </c:pt>
                <c:pt idx="3">
                  <c:v>2022-2023</c:v>
                </c:pt>
                <c:pt idx="4">
                  <c:v>2023-2024</c:v>
                </c:pt>
                <c:pt idx="5">
                  <c:v>2024-2025</c:v>
                </c:pt>
                <c:pt idx="6">
                  <c:v>2025-2026</c:v>
                </c:pt>
                <c:pt idx="7">
                  <c:v>2026-2027</c:v>
                </c:pt>
              </c:strCache>
            </c:strRef>
          </c:cat>
          <c:val>
            <c:numRef>
              <c:f>'Projected (2)'!$V$8:$V$47</c:f>
              <c:numCache>
                <c:formatCode>#,##0.00</c:formatCode>
                <c:ptCount val="8"/>
                <c:pt idx="0">
                  <c:v>2766014.4037250802</c:v>
                </c:pt>
                <c:pt idx="1">
                  <c:v>2757799.4267177898</c:v>
                </c:pt>
                <c:pt idx="2">
                  <c:v>2751673.6302073202</c:v>
                </c:pt>
                <c:pt idx="3">
                  <c:v>2744722.5791052599</c:v>
                </c:pt>
                <c:pt idx="4">
                  <c:v>2733577.4208404901</c:v>
                </c:pt>
                <c:pt idx="5">
                  <c:v>2725459.1734523601</c:v>
                </c:pt>
                <c:pt idx="6">
                  <c:v>2446160.2480269498</c:v>
                </c:pt>
                <c:pt idx="7">
                  <c:v>3014952.4568599998</c:v>
                </c:pt>
              </c:numCache>
            </c:numRef>
          </c:val>
          <c:smooth val="0"/>
          <c:extLst>
            <c:ext xmlns:c16="http://schemas.microsoft.com/office/drawing/2014/chart" uri="{C3380CC4-5D6E-409C-BE32-E72D297353CC}">
              <c16:uniqueId val="{00000002-E6EB-408D-8DD7-671B678EEA78}"/>
            </c:ext>
          </c:extLst>
        </c:ser>
        <c:dLbls>
          <c:showLegendKey val="0"/>
          <c:showVal val="0"/>
          <c:showCatName val="0"/>
          <c:showSerName val="0"/>
          <c:showPercent val="0"/>
          <c:showBubbleSize val="0"/>
        </c:dLbls>
        <c:marker val="1"/>
        <c:smooth val="0"/>
        <c:axId val="2074209320"/>
        <c:axId val="2074251080"/>
      </c:lineChart>
      <c:catAx>
        <c:axId val="2074209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4251080"/>
        <c:crosses val="autoZero"/>
        <c:auto val="1"/>
        <c:lblAlgn val="ctr"/>
        <c:lblOffset val="100"/>
        <c:noMultiLvlLbl val="0"/>
      </c:catAx>
      <c:valAx>
        <c:axId val="207425108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4209320"/>
        <c:crosses val="autoZero"/>
        <c:crossBetween val="between"/>
      </c:valAx>
      <c:spPr>
        <a:noFill/>
        <a:ln w="25400">
          <a:noFill/>
        </a:ln>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0.62925</cdr:x>
      <cdr:y>0.0573</cdr:y>
    </cdr:from>
    <cdr:to>
      <cdr:x>0.98378</cdr:x>
      <cdr:y>0.10543</cdr:y>
    </cdr:to>
    <cdr:sp macro="" textlink="">
      <cdr:nvSpPr>
        <cdr:cNvPr id="2" name="TextBox 1"/>
        <cdr:cNvSpPr txBox="1"/>
      </cdr:nvSpPr>
      <cdr:spPr>
        <a:xfrm xmlns:a="http://schemas.openxmlformats.org/drawingml/2006/main">
          <a:off x="4655821" y="333582"/>
          <a:ext cx="2623188" cy="280198"/>
        </a:xfrm>
        <a:prstGeom xmlns:a="http://schemas.openxmlformats.org/drawingml/2006/main" prst="rect">
          <a:avLst/>
        </a:prstGeom>
      </cdr:spPr>
      <cdr:txBody>
        <a:bodyPr xmlns:a="http://schemas.openxmlformats.org/drawingml/2006/main" wrap="square" rtlCol="0">
          <a:noAutofit/>
        </a:bodyPr>
        <a:lstStyle xmlns:a="http://schemas.openxmlformats.org/drawingml/2006/main"/>
        <a:p xmlns:a="http://schemas.openxmlformats.org/drawingml/2006/main">
          <a:r>
            <a:rPr lang="en-US" sz="1200" b="1" baseline="0"/>
            <a:t>2019-2020 Proposed Final </a:t>
          </a:r>
          <a:r>
            <a:rPr lang="en-US" sz="1100" b="1"/>
            <a:t>Expenditures</a:t>
          </a:r>
        </a:p>
      </cdr:txBody>
    </cdr:sp>
  </cdr:relSizeAnchor>
</c:userShapes>
</file>

<file path=ppt/drawings/drawing2.xml><?xml version="1.0" encoding="utf-8"?>
<c:userShapes xmlns:c="http://schemas.openxmlformats.org/drawingml/2006/chart">
  <cdr:relSizeAnchor xmlns:cdr="http://schemas.openxmlformats.org/drawingml/2006/chartDrawing">
    <cdr:from>
      <cdr:x>0.5873</cdr:x>
      <cdr:y>0.0573</cdr:y>
    </cdr:from>
    <cdr:to>
      <cdr:x>0.98378</cdr:x>
      <cdr:y>0.10543</cdr:y>
    </cdr:to>
    <cdr:sp macro="" textlink="">
      <cdr:nvSpPr>
        <cdr:cNvPr id="2" name="TextBox 1"/>
        <cdr:cNvSpPr txBox="1"/>
      </cdr:nvSpPr>
      <cdr:spPr>
        <a:xfrm xmlns:a="http://schemas.openxmlformats.org/drawingml/2006/main">
          <a:off x="4933950" y="399076"/>
          <a:ext cx="3330835" cy="335210"/>
        </a:xfrm>
        <a:prstGeom xmlns:a="http://schemas.openxmlformats.org/drawingml/2006/main" prst="rect">
          <a:avLst/>
        </a:prstGeom>
      </cdr:spPr>
      <cdr:txBody>
        <a:bodyPr xmlns:a="http://schemas.openxmlformats.org/drawingml/2006/main" wrap="square" rtlCol="0">
          <a:noAutofit/>
        </a:bodyPr>
        <a:lstStyle xmlns:a="http://schemas.openxmlformats.org/drawingml/2006/main"/>
        <a:p xmlns:a="http://schemas.openxmlformats.org/drawingml/2006/main">
          <a:r>
            <a:rPr lang="en-US" sz="1200" b="1" baseline="0"/>
            <a:t>2019-2020</a:t>
          </a:r>
          <a:r>
            <a:rPr lang="en-US" sz="1100"/>
            <a:t> </a:t>
          </a:r>
          <a:r>
            <a:rPr lang="en-US" sz="1100" b="1"/>
            <a:t>Proposed Final Expenditures</a:t>
          </a:r>
          <a:r>
            <a:rPr lang="en-US" sz="1100" b="1" baseline="0"/>
            <a:t> by Function</a:t>
          </a:r>
          <a:endParaRPr lang="en-US" sz="1100" b="1"/>
        </a:p>
        <a:p xmlns:a="http://schemas.openxmlformats.org/drawingml/2006/main">
          <a:endParaRPr lang="en-US" sz="1100" b="1"/>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9126AB2-550F-49C4-B622-71613BADBE87}" type="datetimeFigureOut">
              <a:rPr lang="en-US" smtClean="0"/>
              <a:t>5/29/2019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BEA70D6-53CB-4D78-A0BF-D4CA7A5687BE}" type="slidenum">
              <a:rPr lang="en-US" smtClean="0"/>
              <a:t>‹#›</a:t>
            </a:fld>
            <a:endParaRPr lang="en-US"/>
          </a:p>
        </p:txBody>
      </p:sp>
    </p:spTree>
    <p:extLst>
      <p:ext uri="{BB962C8B-B14F-4D97-AF65-F5344CB8AC3E}">
        <p14:creationId xmlns:p14="http://schemas.microsoft.com/office/powerpoint/2010/main" val="14548417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645E7C0-07F7-4480-AE31-64581B6051FA}" type="datetimeFigureOut">
              <a:rPr lang="en-US" smtClean="0"/>
              <a:t>5/30/2019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C78A54F-4FD6-4346-8FE1-EA4BB1145D56}" type="slidenum">
              <a:rPr lang="en-US" smtClean="0"/>
              <a:t>‹#›</a:t>
            </a:fld>
            <a:endParaRPr lang="en-US"/>
          </a:p>
        </p:txBody>
      </p:sp>
    </p:spTree>
    <p:extLst>
      <p:ext uri="{BB962C8B-B14F-4D97-AF65-F5344CB8AC3E}">
        <p14:creationId xmlns:p14="http://schemas.microsoft.com/office/powerpoint/2010/main" val="4171684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D25B08E4-756C-4AE9-AC45-EC9A9FD01D51}" type="datetime1">
              <a:rPr lang="en-US" smtClean="0"/>
              <a:t>5/30/2019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ECDCCF-74B6-4866-ACCB-95AD19CCF7CD}" type="datetime1">
              <a:rPr lang="en-US" smtClean="0"/>
              <a:t>5/30/2019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E58559-ED38-42D0-8813-2AC3513D1994}" type="datetime1">
              <a:rPr lang="en-US" smtClean="0"/>
              <a:t>5/30/2019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E097D37-B9A4-4A40-9403-90D302353830}" type="datetime1">
              <a:rPr lang="en-US" smtClean="0"/>
              <a:t>5/30/2019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31583D85-486B-4CCB-9AC6-6D0B2F698200}" type="datetime1">
              <a:rPr lang="en-US" smtClean="0"/>
              <a:t>5/30/2019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92E24B10-83AE-4D89-ACB7-507FE7539B82}" type="datetime1">
              <a:rPr lang="en-US" smtClean="0"/>
              <a:t>5/30/2019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73A6BD1E-827A-4025-8D0E-C4A96EF056C6}" type="datetime1">
              <a:rPr lang="en-US" smtClean="0"/>
              <a:t>5/30/2019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9658A0E-3CBC-4CB6-ADE6-B5FBA2DA1B99}" type="datetime1">
              <a:rPr lang="en-US" smtClean="0"/>
              <a:t>5/30/2019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72F5CF-692C-48BD-A30B-6F6D45780A9B}" type="datetime1">
              <a:rPr lang="en-US" smtClean="0"/>
              <a:t>5/30/2019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2766D987-7424-44BC-86A7-87178E1FC2BA}" type="datetime1">
              <a:rPr lang="en-US" smtClean="0"/>
              <a:t>5/30/2019</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20ED2204-811B-4DC9-A6C6-81EAAE754D28}" type="datetime1">
              <a:rPr lang="en-US" smtClean="0"/>
              <a:t>5/30/2019</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A4F49202-34C8-4269-8D46-4DB1AC4A6EC3}" type="datetime1">
              <a:rPr lang="en-US" smtClean="0"/>
              <a:t>5/30/2019</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2019-20 AGASD Budget Review</a:t>
            </a:r>
            <a:endParaRPr lang="en-US" dirty="0"/>
          </a:p>
        </p:txBody>
      </p:sp>
      <p:sp>
        <p:nvSpPr>
          <p:cNvPr id="3" name="Subtitle 2"/>
          <p:cNvSpPr>
            <a:spLocks noGrp="1"/>
          </p:cNvSpPr>
          <p:nvPr>
            <p:ph type="subTitle" idx="1"/>
          </p:nvPr>
        </p:nvSpPr>
        <p:spPr/>
        <p:txBody>
          <a:bodyPr/>
          <a:lstStyle/>
          <a:p>
            <a:r>
              <a:rPr lang="en-US" dirty="0" smtClean="0"/>
              <a:t>Mr.  Andy </a:t>
            </a:r>
            <a:r>
              <a:rPr lang="en-US" dirty="0" err="1" smtClean="0"/>
              <a:t>Musiolowski</a:t>
            </a:r>
            <a:endParaRPr lang="en-US" dirty="0" smtClean="0"/>
          </a:p>
          <a:p>
            <a:r>
              <a:rPr lang="en-US" dirty="0" smtClean="0"/>
              <a:t>June 5, 2019</a:t>
            </a:r>
          </a:p>
        </p:txBody>
      </p:sp>
      <p:sp>
        <p:nvSpPr>
          <p:cNvPr id="5" name="Slide Number Placeholder 4"/>
          <p:cNvSpPr>
            <a:spLocks noGrp="1"/>
          </p:cNvSpPr>
          <p:nvPr>
            <p:ph type="sldNum" sz="quarter" idx="12"/>
          </p:nvPr>
        </p:nvSpPr>
        <p:spPr/>
        <p:txBody>
          <a:bodyPr/>
          <a:lstStyle/>
          <a:p>
            <a:fld id="{8A7A6979-0714-4377-B894-6BE4C2D6E202}" type="slidenum">
              <a:rPr lang="en-US" smtClean="0"/>
              <a:pPr/>
              <a:t>1</a:t>
            </a:fld>
            <a:endParaRPr lang="en-US" dirty="0"/>
          </a:p>
        </p:txBody>
      </p:sp>
    </p:spTree>
    <p:extLst>
      <p:ext uri="{BB962C8B-B14F-4D97-AF65-F5344CB8AC3E}">
        <p14:creationId xmlns:p14="http://schemas.microsoft.com/office/powerpoint/2010/main" val="2569290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2521" y="258110"/>
            <a:ext cx="7729728" cy="1188720"/>
          </a:xfrm>
        </p:spPr>
        <p:txBody>
          <a:bodyPr/>
          <a:lstStyle/>
          <a:p>
            <a:r>
              <a:rPr lang="en-US" dirty="0" smtClean="0"/>
              <a:t>Tuition expenditures</a:t>
            </a:r>
            <a:endParaRPr lang="en-US" dirty="0"/>
          </a:p>
        </p:txBody>
      </p:sp>
      <p:sp>
        <p:nvSpPr>
          <p:cNvPr id="3" name="Content Placeholder 2"/>
          <p:cNvSpPr>
            <a:spLocks noGrp="1"/>
          </p:cNvSpPr>
          <p:nvPr>
            <p:ph idx="1"/>
          </p:nvPr>
        </p:nvSpPr>
        <p:spPr>
          <a:xfrm>
            <a:off x="1679171" y="1654233"/>
            <a:ext cx="8836429" cy="4954386"/>
          </a:xfrm>
        </p:spPr>
        <p:txBody>
          <a:bodyPr>
            <a:normAutofit fontScale="85000" lnSpcReduction="20000"/>
          </a:bodyPr>
          <a:lstStyle/>
          <a:p>
            <a:r>
              <a:rPr lang="en-US" dirty="0"/>
              <a:t>Tuition expenditures have increased by $1,591,839 or 72.4% over ten years.  The largest two components have been the Fayette CTI and Cyber Charter schools.  The Fayette CTI tuition costs have increased almost $1 million or 137%, while Charter Schools have increased $431,209 or 61%.  Our enrollment at FCCTI has only increased by 9% for the last five years and our percentage of total enrollment has remained consistently in the 36-39% range, so our utilization has not caused the tuition cost increase nearly as much as economics.  FCCTI costs have increased substantially</a:t>
            </a:r>
            <a:r>
              <a:rPr lang="en-US" dirty="0" smtClean="0"/>
              <a:t>.</a:t>
            </a:r>
            <a:endParaRPr lang="en-US" dirty="0"/>
          </a:p>
          <a:p>
            <a:r>
              <a:rPr lang="en-US" dirty="0"/>
              <a:t>Charter schools are basically </a:t>
            </a:r>
            <a:r>
              <a:rPr lang="en-US" dirty="0" smtClean="0"/>
              <a:t>publicly </a:t>
            </a:r>
            <a:r>
              <a:rPr lang="en-US" dirty="0"/>
              <a:t>funded private schools.   Some reasons for not using public money to fund these schools is as follows:</a:t>
            </a:r>
          </a:p>
          <a:p>
            <a:pPr lvl="0"/>
            <a:r>
              <a:rPr lang="en-US" dirty="0"/>
              <a:t>Freedom from regulations and oversight through public governance has resulted in patterns of waste and fraud.</a:t>
            </a:r>
          </a:p>
          <a:p>
            <a:pPr lvl="0"/>
            <a:r>
              <a:rPr lang="en-US" dirty="0"/>
              <a:t>Bleed money from the public school system, which results in rather a lesser education for public school students or an extra burden on taxpayers.</a:t>
            </a:r>
          </a:p>
          <a:p>
            <a:pPr lvl="0"/>
            <a:r>
              <a:rPr lang="en-US" dirty="0"/>
              <a:t>Eliminate democracy from school governance, and parents feel this lack of voice in disadvantaged communities.</a:t>
            </a:r>
          </a:p>
          <a:p>
            <a:pPr lvl="0"/>
            <a:r>
              <a:rPr lang="en-US" dirty="0"/>
              <a:t>Loose laws around conflict of interest combined with lack of transparency regarding spending have provided fertile ground for profiteers.</a:t>
            </a:r>
          </a:p>
          <a:p>
            <a:endParaRPr lang="en-US" dirty="0"/>
          </a:p>
          <a:p>
            <a:pPr marL="0" indent="0">
              <a:buNone/>
            </a:pPr>
            <a:r>
              <a:rPr lang="en-US" dirty="0"/>
              <a:t>The District’s cost has nothing to do with the actual costs for charter schools.  </a:t>
            </a:r>
            <a:r>
              <a:rPr lang="en-US" b="1" u="sng" dirty="0"/>
              <a:t>The result is an uncontrollable cost imposed on the home district!</a:t>
            </a:r>
            <a:r>
              <a:rPr lang="en-US" dirty="0"/>
              <a:t>   This is a state mandate over which school districts have no cost control.</a:t>
            </a:r>
          </a:p>
          <a:p>
            <a:pPr marL="0" indent="0">
              <a:buNone/>
            </a:pPr>
            <a:r>
              <a:rPr lang="en-US" dirty="0"/>
              <a:t> </a:t>
            </a:r>
          </a:p>
          <a:p>
            <a:endParaRPr lang="en-US" b="1"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10</a:t>
            </a:fld>
            <a:endParaRPr lang="en-US" dirty="0"/>
          </a:p>
        </p:txBody>
      </p:sp>
    </p:spTree>
    <p:extLst>
      <p:ext uri="{BB962C8B-B14F-4D97-AF65-F5344CB8AC3E}">
        <p14:creationId xmlns:p14="http://schemas.microsoft.com/office/powerpoint/2010/main" val="3829534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4635" y="374488"/>
            <a:ext cx="7729728" cy="1188720"/>
          </a:xfrm>
        </p:spPr>
        <p:txBody>
          <a:bodyPr/>
          <a:lstStyle/>
          <a:p>
            <a:r>
              <a:rPr lang="en-US" dirty="0" smtClean="0"/>
              <a:t>Market value vs. assessed value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71025442"/>
              </p:ext>
            </p:extLst>
          </p:nvPr>
        </p:nvGraphicFramePr>
        <p:xfrm>
          <a:off x="2164635" y="1812178"/>
          <a:ext cx="7729728" cy="3699160"/>
        </p:xfrm>
        <a:graphic>
          <a:graphicData uri="http://schemas.openxmlformats.org/drawingml/2006/table">
            <a:tbl>
              <a:tblPr>
                <a:tableStyleId>{5C22544A-7EE6-4342-B048-85BDC9FD1C3A}</a:tableStyleId>
              </a:tblPr>
              <a:tblGrid>
                <a:gridCol w="972904">
                  <a:extLst>
                    <a:ext uri="{9D8B030D-6E8A-4147-A177-3AD203B41FA5}">
                      <a16:colId xmlns:a16="http://schemas.microsoft.com/office/drawing/2014/main" val="3896997643"/>
                    </a:ext>
                  </a:extLst>
                </a:gridCol>
                <a:gridCol w="1245318">
                  <a:extLst>
                    <a:ext uri="{9D8B030D-6E8A-4147-A177-3AD203B41FA5}">
                      <a16:colId xmlns:a16="http://schemas.microsoft.com/office/drawing/2014/main" val="4025255308"/>
                    </a:ext>
                  </a:extLst>
                </a:gridCol>
                <a:gridCol w="1109112">
                  <a:extLst>
                    <a:ext uri="{9D8B030D-6E8A-4147-A177-3AD203B41FA5}">
                      <a16:colId xmlns:a16="http://schemas.microsoft.com/office/drawing/2014/main" val="1180658607"/>
                    </a:ext>
                  </a:extLst>
                </a:gridCol>
                <a:gridCol w="914530">
                  <a:extLst>
                    <a:ext uri="{9D8B030D-6E8A-4147-A177-3AD203B41FA5}">
                      <a16:colId xmlns:a16="http://schemas.microsoft.com/office/drawing/2014/main" val="2053075465"/>
                    </a:ext>
                  </a:extLst>
                </a:gridCol>
                <a:gridCol w="1444764">
                  <a:extLst>
                    <a:ext uri="{9D8B030D-6E8A-4147-A177-3AD203B41FA5}">
                      <a16:colId xmlns:a16="http://schemas.microsoft.com/office/drawing/2014/main" val="1064962204"/>
                    </a:ext>
                  </a:extLst>
                </a:gridCol>
                <a:gridCol w="1109112">
                  <a:extLst>
                    <a:ext uri="{9D8B030D-6E8A-4147-A177-3AD203B41FA5}">
                      <a16:colId xmlns:a16="http://schemas.microsoft.com/office/drawing/2014/main" val="2101345033"/>
                    </a:ext>
                  </a:extLst>
                </a:gridCol>
                <a:gridCol w="933988">
                  <a:extLst>
                    <a:ext uri="{9D8B030D-6E8A-4147-A177-3AD203B41FA5}">
                      <a16:colId xmlns:a16="http://schemas.microsoft.com/office/drawing/2014/main" val="4030341711"/>
                    </a:ext>
                  </a:extLst>
                </a:gridCol>
              </a:tblGrid>
              <a:tr h="288368">
                <a:tc>
                  <a:txBody>
                    <a:bodyPr/>
                    <a:lstStyle/>
                    <a:p>
                      <a:pPr algn="ctr" fontAlgn="ctr"/>
                      <a:r>
                        <a:rPr lang="en-US" sz="1100" u="none" strike="noStrike">
                          <a:effectLst/>
                        </a:rPr>
                        <a:t>Year</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Market Value</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Change</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 Change</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Assessed Value</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Change</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 Change</a:t>
                      </a:r>
                      <a:endParaRPr lang="en-US" sz="11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0218818"/>
                  </a:ext>
                </a:extLst>
              </a:tr>
              <a:tr h="310072">
                <a:tc>
                  <a:txBody>
                    <a:bodyPr/>
                    <a:lstStyle/>
                    <a:p>
                      <a:pPr algn="l" fontAlgn="b"/>
                      <a:r>
                        <a:rPr lang="en-US" sz="1100" u="none" strike="noStrike">
                          <a:effectLst/>
                        </a:rPr>
                        <a:t>2007-2008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530,736,868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587,246,660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82750933"/>
                  </a:ext>
                </a:extLst>
              </a:tr>
              <a:tr h="310072">
                <a:tc>
                  <a:txBody>
                    <a:bodyPr/>
                    <a:lstStyle/>
                    <a:p>
                      <a:pPr algn="l" fontAlgn="b"/>
                      <a:r>
                        <a:rPr lang="en-US" sz="1100" u="none" strike="noStrike">
                          <a:effectLst/>
                        </a:rPr>
                        <a:t>2008-2009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585,406,932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54,670,064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596,795,460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9,548,800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0807397"/>
                  </a:ext>
                </a:extLst>
              </a:tr>
              <a:tr h="310072">
                <a:tc>
                  <a:txBody>
                    <a:bodyPr/>
                    <a:lstStyle/>
                    <a:p>
                      <a:pPr algn="l" fontAlgn="b"/>
                      <a:r>
                        <a:rPr lang="en-US" sz="1100" u="none" strike="noStrike">
                          <a:effectLst/>
                        </a:rPr>
                        <a:t>2009-2010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597,708,808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12,301,876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606,836,400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10,040,940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91959442"/>
                  </a:ext>
                </a:extLst>
              </a:tr>
              <a:tr h="310072">
                <a:tc>
                  <a:txBody>
                    <a:bodyPr/>
                    <a:lstStyle/>
                    <a:p>
                      <a:pPr algn="l" fontAlgn="b"/>
                      <a:r>
                        <a:rPr lang="en-US" sz="1100" u="none" strike="noStrike">
                          <a:effectLst/>
                        </a:rPr>
                        <a:t>2010-2011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645,674,190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47,965,382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611,846,320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5,009,920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0.8%</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81231813"/>
                  </a:ext>
                </a:extLst>
              </a:tr>
              <a:tr h="310072">
                <a:tc>
                  <a:txBody>
                    <a:bodyPr/>
                    <a:lstStyle/>
                    <a:p>
                      <a:pPr algn="l" fontAlgn="b"/>
                      <a:r>
                        <a:rPr lang="en-US" sz="1100" u="none" strike="noStrike">
                          <a:effectLst/>
                        </a:rPr>
                        <a:t>2011-2012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660,546,660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14,872,470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622,211,860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10,365,540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27402359"/>
                  </a:ext>
                </a:extLst>
              </a:tr>
              <a:tr h="310072">
                <a:tc>
                  <a:txBody>
                    <a:bodyPr/>
                    <a:lstStyle/>
                    <a:p>
                      <a:pPr algn="l" fontAlgn="b"/>
                      <a:r>
                        <a:rPr lang="en-US" sz="1100" u="none" strike="noStrike">
                          <a:effectLst/>
                        </a:rPr>
                        <a:t>2012-2013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809,102,244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148,555,584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22.5%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663,352,670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41,140,810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98925057"/>
                  </a:ext>
                </a:extLst>
              </a:tr>
              <a:tr h="310072">
                <a:tc>
                  <a:txBody>
                    <a:bodyPr/>
                    <a:lstStyle/>
                    <a:p>
                      <a:pPr algn="l" fontAlgn="b"/>
                      <a:r>
                        <a:rPr lang="en-US" sz="1100" u="none" strike="noStrike">
                          <a:effectLst/>
                        </a:rPr>
                        <a:t>2013-2014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818,865,179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9,762,935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671,813,170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8,460,500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84826240"/>
                  </a:ext>
                </a:extLst>
              </a:tr>
              <a:tr h="310072">
                <a:tc>
                  <a:txBody>
                    <a:bodyPr/>
                    <a:lstStyle/>
                    <a:p>
                      <a:pPr algn="l" fontAlgn="b"/>
                      <a:r>
                        <a:rPr lang="en-US" sz="1100" u="none" strike="noStrike">
                          <a:effectLst/>
                        </a:rPr>
                        <a:t>2014-2015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905,879,305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87,014,126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700,078,710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28,265,540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05828550"/>
                  </a:ext>
                </a:extLst>
              </a:tr>
              <a:tr h="310072">
                <a:tc>
                  <a:txBody>
                    <a:bodyPr/>
                    <a:lstStyle/>
                    <a:p>
                      <a:pPr algn="l" fontAlgn="b"/>
                      <a:r>
                        <a:rPr lang="en-US" sz="1100" u="none" strike="noStrike">
                          <a:effectLst/>
                        </a:rPr>
                        <a:t>2015-2016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914,431,042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8,551,737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706,536,620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6,457,910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0.9%</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92736181"/>
                  </a:ext>
                </a:extLst>
              </a:tr>
              <a:tr h="310072">
                <a:tc>
                  <a:txBody>
                    <a:bodyPr/>
                    <a:lstStyle/>
                    <a:p>
                      <a:pPr algn="l" fontAlgn="b"/>
                      <a:r>
                        <a:rPr lang="en-US" sz="1100" u="none" strike="noStrike">
                          <a:effectLst/>
                        </a:rPr>
                        <a:t>2016-2017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931,397,198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16,966,156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686,526,400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-20,010,220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-2.8%</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62640022"/>
                  </a:ext>
                </a:extLst>
              </a:tr>
              <a:tr h="310072">
                <a:tc>
                  <a:txBody>
                    <a:bodyPr/>
                    <a:lstStyle/>
                    <a:p>
                      <a:pPr algn="l" fontAlgn="b"/>
                      <a:r>
                        <a:rPr lang="en-US" sz="1100" u="none" strike="noStrike">
                          <a:effectLst/>
                        </a:rPr>
                        <a:t>2017-2018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935,513,522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4,116,324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689,127,970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2,601,570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0.4%</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96974774"/>
                  </a:ext>
                </a:extLst>
              </a:tr>
            </a:tbl>
          </a:graphicData>
        </a:graphic>
      </p:graphicFrame>
      <p:sp>
        <p:nvSpPr>
          <p:cNvPr id="7" name="TextBox 6"/>
          <p:cNvSpPr txBox="1"/>
          <p:nvPr/>
        </p:nvSpPr>
        <p:spPr>
          <a:xfrm>
            <a:off x="2229739" y="5965463"/>
            <a:ext cx="5401345" cy="769441"/>
          </a:xfrm>
          <a:prstGeom prst="rect">
            <a:avLst/>
          </a:prstGeom>
          <a:noFill/>
        </p:spPr>
        <p:txBody>
          <a:bodyPr wrap="square" rtlCol="0">
            <a:spAutoFit/>
          </a:bodyPr>
          <a:lstStyle/>
          <a:p>
            <a:r>
              <a:rPr lang="en-US" sz="1100" dirty="0" smtClean="0"/>
              <a:t>Source: Department of Community and Economic Development</a:t>
            </a:r>
          </a:p>
          <a:p>
            <a:r>
              <a:rPr lang="en-US" sz="1100" dirty="0" smtClean="0"/>
              <a:t>	State Tax Equalization Board, Tax Equalization Division</a:t>
            </a:r>
          </a:p>
          <a:p>
            <a:r>
              <a:rPr lang="en-US" sz="1100" dirty="0" smtClean="0"/>
              <a:t>	STEB Reports</a:t>
            </a:r>
          </a:p>
          <a:p>
            <a:r>
              <a:rPr lang="en-US" sz="1100" dirty="0" smtClean="0"/>
              <a:t>	Most recent data available as of 4/13/2019</a:t>
            </a:r>
          </a:p>
        </p:txBody>
      </p:sp>
      <p:sp>
        <p:nvSpPr>
          <p:cNvPr id="9" name="Slide Number Placeholder 8"/>
          <p:cNvSpPr>
            <a:spLocks noGrp="1"/>
          </p:cNvSpPr>
          <p:nvPr>
            <p:ph type="sldNum" sz="quarter" idx="12"/>
          </p:nvPr>
        </p:nvSpPr>
        <p:spPr/>
        <p:txBody>
          <a:bodyPr/>
          <a:lstStyle/>
          <a:p>
            <a:fld id="{8A7A6979-0714-4377-B894-6BE4C2D6E202}" type="slidenum">
              <a:rPr lang="en-US" smtClean="0"/>
              <a:pPr/>
              <a:t>11</a:t>
            </a:fld>
            <a:endParaRPr lang="en-US" dirty="0"/>
          </a:p>
        </p:txBody>
      </p:sp>
    </p:spTree>
    <p:extLst>
      <p:ext uri="{BB962C8B-B14F-4D97-AF65-F5344CB8AC3E}">
        <p14:creationId xmlns:p14="http://schemas.microsoft.com/office/powerpoint/2010/main" val="4041780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5666" y="199922"/>
            <a:ext cx="7729728" cy="1188720"/>
          </a:xfrm>
        </p:spPr>
        <p:txBody>
          <a:bodyPr/>
          <a:lstStyle/>
          <a:p>
            <a:r>
              <a:rPr lang="en-US" dirty="0" smtClean="0"/>
              <a:t>Market value vs. assessed value</a:t>
            </a:r>
            <a:endParaRPr lang="en-US" dirty="0"/>
          </a:p>
        </p:txBody>
      </p:sp>
      <p:graphicFrame>
        <p:nvGraphicFramePr>
          <p:cNvPr id="10" name="Content Placeholder 9">
            <a:extLst>
              <a:ext uri="{FF2B5EF4-FFF2-40B4-BE49-F238E27FC236}">
                <a16:creationId xmlns:a16="http://schemas.microsoft.com/office/drawing/2014/main" id="{00000000-0008-0000-0100-000003000000}"/>
              </a:ext>
            </a:extLst>
          </p:cNvPr>
          <p:cNvGraphicFramePr>
            <a:graphicFrameLocks noGrp="1"/>
          </p:cNvGraphicFramePr>
          <p:nvPr>
            <p:ph idx="1"/>
            <p:extLst>
              <p:ext uri="{D42A27DB-BD31-4B8C-83A1-F6EECF244321}">
                <p14:modId xmlns:p14="http://schemas.microsoft.com/office/powerpoint/2010/main" val="1007300705"/>
              </p:ext>
            </p:extLst>
          </p:nvPr>
        </p:nvGraphicFramePr>
        <p:xfrm>
          <a:off x="2136370" y="1388642"/>
          <a:ext cx="7908319" cy="3313084"/>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1404852" y="4549676"/>
            <a:ext cx="9476509" cy="2308324"/>
          </a:xfrm>
          <a:prstGeom prst="rect">
            <a:avLst/>
          </a:prstGeom>
          <a:noFill/>
        </p:spPr>
        <p:txBody>
          <a:bodyPr wrap="square" rtlCol="0">
            <a:spAutoFit/>
          </a:bodyPr>
          <a:lstStyle/>
          <a:p>
            <a:pPr marL="457200" marR="0">
              <a:spcBef>
                <a:spcPts val="0"/>
              </a:spcBef>
              <a:spcAft>
                <a:spcPts val="0"/>
              </a:spcAft>
            </a:pPr>
            <a:r>
              <a:rPr lang="en-US" dirty="0">
                <a:latin typeface="Cambria" panose="02040503050406030204" pitchFamily="18" charset="0"/>
                <a:ea typeface="MS Mincho"/>
                <a:cs typeface="Times New Roman" panose="02020603050405020304" pitchFamily="18" charset="0"/>
              </a:rPr>
              <a:t>While actual market value has grown over 76% in the last decade, assessed value has only increased by 17%.  Unfortunately, assessed value determines our tax base for real estate taxes.  Only a countywide reassessment can rectify this imbalance.  The last countywide reassessment was in 2001, our base year for assessed valuation.  The State uses a common level ratio that compares actual</a:t>
            </a:r>
            <a:r>
              <a:rPr lang="en-US" dirty="0">
                <a:solidFill>
                  <a:srgbClr val="C00000"/>
                </a:solidFill>
                <a:latin typeface="Cambria" panose="02040503050406030204" pitchFamily="18" charset="0"/>
                <a:ea typeface="MS Mincho"/>
                <a:cs typeface="Times New Roman" panose="02020603050405020304" pitchFamily="18" charset="0"/>
              </a:rPr>
              <a:t> </a:t>
            </a:r>
            <a:r>
              <a:rPr lang="en-US" dirty="0">
                <a:latin typeface="Cambria" panose="02040503050406030204" pitchFamily="18" charset="0"/>
                <a:ea typeface="MS Mincho"/>
                <a:cs typeface="Times New Roman" panose="02020603050405020304" pitchFamily="18" charset="0"/>
              </a:rPr>
              <a:t>sale prices to stated county</a:t>
            </a:r>
            <a:r>
              <a:rPr lang="en-US" dirty="0">
                <a:solidFill>
                  <a:srgbClr val="C00000"/>
                </a:solidFill>
                <a:latin typeface="Cambria" panose="02040503050406030204" pitchFamily="18" charset="0"/>
                <a:ea typeface="MS Mincho"/>
                <a:cs typeface="Times New Roman" panose="02020603050405020304" pitchFamily="18" charset="0"/>
              </a:rPr>
              <a:t> </a:t>
            </a:r>
            <a:r>
              <a:rPr lang="en-US" dirty="0">
                <a:latin typeface="Cambria" panose="02040503050406030204" pitchFamily="18" charset="0"/>
                <a:ea typeface="MS Mincho"/>
                <a:cs typeface="Times New Roman" panose="02020603050405020304" pitchFamily="18" charset="0"/>
              </a:rPr>
              <a:t>assessments across Pennsylvania.  </a:t>
            </a:r>
            <a:r>
              <a:rPr lang="en-US" dirty="0">
                <a:latin typeface="Cambria" panose="02040503050406030204" pitchFamily="18" charset="0"/>
                <a:ea typeface="MS Mincho"/>
                <a:cs typeface="Arial" panose="020B0604020202020204" pitchFamily="34" charset="0"/>
              </a:rPr>
              <a:t>The State Tax Equalization Board has determined that as of July 1, 2018, Fayette County’s </a:t>
            </a:r>
            <a:r>
              <a:rPr lang="en-US" dirty="0">
                <a:latin typeface="Cambria" panose="02040503050406030204" pitchFamily="18" charset="0"/>
                <a:ea typeface="MS Mincho"/>
                <a:cs typeface="Times New Roman" panose="02020603050405020304" pitchFamily="18" charset="0"/>
              </a:rPr>
              <a:t>common level ratio is 1.40.  This means the County’s </a:t>
            </a:r>
            <a:r>
              <a:rPr lang="en-US" dirty="0">
                <a:latin typeface="Cambria" panose="02040503050406030204" pitchFamily="18" charset="0"/>
                <a:ea typeface="MS Mincho"/>
                <a:cs typeface="Arial" panose="020B0604020202020204" pitchFamily="34" charset="0"/>
              </a:rPr>
              <a:t>stated assessment of 100% of market value is actually only 71% of market value.</a:t>
            </a:r>
            <a:endParaRPr lang="en-US" dirty="0">
              <a:latin typeface="Cambria" panose="02040503050406030204" pitchFamily="18" charset="0"/>
              <a:ea typeface="MS Mincho"/>
              <a:cs typeface="Times New Roman" panose="02020603050405020304" pitchFamily="18" charset="0"/>
            </a:endParaRPr>
          </a:p>
        </p:txBody>
      </p:sp>
      <p:sp>
        <p:nvSpPr>
          <p:cNvPr id="13" name="Slide Number Placeholder 12"/>
          <p:cNvSpPr>
            <a:spLocks noGrp="1"/>
          </p:cNvSpPr>
          <p:nvPr>
            <p:ph type="sldNum" sz="quarter" idx="12"/>
          </p:nvPr>
        </p:nvSpPr>
        <p:spPr/>
        <p:txBody>
          <a:bodyPr/>
          <a:lstStyle/>
          <a:p>
            <a:fld id="{8A7A6979-0714-4377-B894-6BE4C2D6E202}" type="slidenum">
              <a:rPr lang="en-US" smtClean="0"/>
              <a:pPr/>
              <a:t>12</a:t>
            </a:fld>
            <a:endParaRPr lang="en-US" dirty="0"/>
          </a:p>
        </p:txBody>
      </p:sp>
    </p:spTree>
    <p:extLst>
      <p:ext uri="{BB962C8B-B14F-4D97-AF65-F5344CB8AC3E}">
        <p14:creationId xmlns:p14="http://schemas.microsoft.com/office/powerpoint/2010/main" val="2753069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2700" y="573994"/>
            <a:ext cx="7729728" cy="1188720"/>
          </a:xfrm>
        </p:spPr>
        <p:txBody>
          <a:bodyPr/>
          <a:lstStyle/>
          <a:p>
            <a:r>
              <a:rPr lang="en-US" dirty="0" smtClean="0"/>
              <a:t>District aid ratios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87734672"/>
              </p:ext>
            </p:extLst>
          </p:nvPr>
        </p:nvGraphicFramePr>
        <p:xfrm>
          <a:off x="547947" y="2543681"/>
          <a:ext cx="5063143" cy="3125598"/>
        </p:xfrm>
        <a:graphic>
          <a:graphicData uri="http://schemas.openxmlformats.org/drawingml/2006/table">
            <a:tbl>
              <a:tblPr firstRow="1" firstCol="1" bandRow="1">
                <a:tableStyleId>{5C22544A-7EE6-4342-B048-85BDC9FD1C3A}</a:tableStyleId>
              </a:tblPr>
              <a:tblGrid>
                <a:gridCol w="1476956">
                  <a:extLst>
                    <a:ext uri="{9D8B030D-6E8A-4147-A177-3AD203B41FA5}">
                      <a16:colId xmlns:a16="http://schemas.microsoft.com/office/drawing/2014/main" val="4048939171"/>
                    </a:ext>
                  </a:extLst>
                </a:gridCol>
                <a:gridCol w="1205275">
                  <a:extLst>
                    <a:ext uri="{9D8B030D-6E8A-4147-A177-3AD203B41FA5}">
                      <a16:colId xmlns:a16="http://schemas.microsoft.com/office/drawing/2014/main" val="2788134142"/>
                    </a:ext>
                  </a:extLst>
                </a:gridCol>
                <a:gridCol w="1190456">
                  <a:extLst>
                    <a:ext uri="{9D8B030D-6E8A-4147-A177-3AD203B41FA5}">
                      <a16:colId xmlns:a16="http://schemas.microsoft.com/office/drawing/2014/main" val="1245326862"/>
                    </a:ext>
                  </a:extLst>
                </a:gridCol>
                <a:gridCol w="1190456">
                  <a:extLst>
                    <a:ext uri="{9D8B030D-6E8A-4147-A177-3AD203B41FA5}">
                      <a16:colId xmlns:a16="http://schemas.microsoft.com/office/drawing/2014/main" val="1324412467"/>
                    </a:ext>
                  </a:extLst>
                </a:gridCol>
              </a:tblGrid>
              <a:tr h="223257">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74485816"/>
                  </a:ext>
                </a:extLst>
              </a:tr>
              <a:tr h="223257">
                <a:tc>
                  <a:txBody>
                    <a:bodyPr/>
                    <a:lstStyle/>
                    <a:p>
                      <a:pPr marL="0" marR="0" algn="ctr">
                        <a:lnSpc>
                          <a:spcPct val="107000"/>
                        </a:lnSpc>
                        <a:spcBef>
                          <a:spcPts val="0"/>
                        </a:spcBef>
                        <a:spcAft>
                          <a:spcPts val="0"/>
                        </a:spcAft>
                      </a:pPr>
                      <a:r>
                        <a:rPr lang="en-US" sz="1100">
                          <a:effectLst/>
                        </a:rPr>
                        <a:t>Year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smtClean="0">
                          <a:effectLst/>
                        </a:rPr>
                        <a:t>MV/PI Aid </a:t>
                      </a:r>
                      <a:r>
                        <a:rPr lang="en-US" sz="1100" dirty="0">
                          <a:effectLst/>
                        </a:rPr>
                        <a:t>Ratio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smtClean="0">
                          <a:effectLst/>
                        </a:rPr>
                        <a:t>MV Aid </a:t>
                      </a:r>
                      <a:r>
                        <a:rPr lang="en-US" sz="1100" dirty="0">
                          <a:effectLst/>
                        </a:rPr>
                        <a:t>Ratio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smtClean="0">
                          <a:effectLst/>
                        </a:rPr>
                        <a:t>PI Aid </a:t>
                      </a:r>
                      <a:r>
                        <a:rPr lang="en-US" sz="1100" dirty="0">
                          <a:effectLst/>
                        </a:rPr>
                        <a:t>Ratio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81075294"/>
                  </a:ext>
                </a:extLst>
              </a:tr>
              <a:tr h="223257">
                <a:tc>
                  <a:txBody>
                    <a:bodyPr/>
                    <a:lstStyle/>
                    <a:p>
                      <a:pPr marL="0" marR="0" algn="l">
                        <a:lnSpc>
                          <a:spcPct val="107000"/>
                        </a:lnSpc>
                        <a:spcBef>
                          <a:spcPts val="0"/>
                        </a:spcBef>
                        <a:spcAft>
                          <a:spcPts val="0"/>
                        </a:spcAft>
                      </a:pPr>
                      <a:r>
                        <a:rPr lang="en-US" sz="1100">
                          <a:effectLst/>
                        </a:rPr>
                        <a:t>2007-2008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0.7873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0.8136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0.7480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54771570"/>
                  </a:ext>
                </a:extLst>
              </a:tr>
              <a:tr h="223257">
                <a:tc>
                  <a:txBody>
                    <a:bodyPr/>
                    <a:lstStyle/>
                    <a:p>
                      <a:pPr marL="0" marR="0" algn="l">
                        <a:lnSpc>
                          <a:spcPct val="107000"/>
                        </a:lnSpc>
                        <a:spcBef>
                          <a:spcPts val="0"/>
                        </a:spcBef>
                        <a:spcAft>
                          <a:spcPts val="0"/>
                        </a:spcAft>
                      </a:pPr>
                      <a:r>
                        <a:rPr lang="en-US" sz="1100">
                          <a:effectLst/>
                        </a:rPr>
                        <a:t>2008-2009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0.7803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0.8083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0.7385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09480859"/>
                  </a:ext>
                </a:extLst>
              </a:tr>
              <a:tr h="223257">
                <a:tc>
                  <a:txBody>
                    <a:bodyPr/>
                    <a:lstStyle/>
                    <a:p>
                      <a:pPr marL="0" marR="0" algn="l">
                        <a:lnSpc>
                          <a:spcPct val="107000"/>
                        </a:lnSpc>
                        <a:spcBef>
                          <a:spcPts val="0"/>
                        </a:spcBef>
                        <a:spcAft>
                          <a:spcPts val="0"/>
                        </a:spcAft>
                      </a:pPr>
                      <a:r>
                        <a:rPr lang="en-US" sz="1100">
                          <a:effectLst/>
                        </a:rPr>
                        <a:t>2009-2010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0.7829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0.8088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0.7444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6286477"/>
                  </a:ext>
                </a:extLst>
              </a:tr>
              <a:tr h="223257">
                <a:tc>
                  <a:txBody>
                    <a:bodyPr/>
                    <a:lstStyle/>
                    <a:p>
                      <a:pPr marL="0" marR="0" algn="l">
                        <a:lnSpc>
                          <a:spcPct val="107000"/>
                        </a:lnSpc>
                        <a:spcBef>
                          <a:spcPts val="0"/>
                        </a:spcBef>
                        <a:spcAft>
                          <a:spcPts val="0"/>
                        </a:spcAft>
                      </a:pPr>
                      <a:r>
                        <a:rPr lang="en-US" sz="1100">
                          <a:effectLst/>
                        </a:rPr>
                        <a:t>2010-2011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0.7799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0.8114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0.7328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8858103"/>
                  </a:ext>
                </a:extLst>
              </a:tr>
              <a:tr h="223257">
                <a:tc>
                  <a:txBody>
                    <a:bodyPr/>
                    <a:lstStyle/>
                    <a:p>
                      <a:pPr marL="0" marR="0" algn="l">
                        <a:lnSpc>
                          <a:spcPct val="107000"/>
                        </a:lnSpc>
                        <a:spcBef>
                          <a:spcPts val="0"/>
                        </a:spcBef>
                        <a:spcAft>
                          <a:spcPts val="0"/>
                        </a:spcAft>
                      </a:pPr>
                      <a:r>
                        <a:rPr lang="en-US" sz="1100">
                          <a:effectLst/>
                        </a:rPr>
                        <a:t>2011-2012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0.7735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0.8072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0.7231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19560353"/>
                  </a:ext>
                </a:extLst>
              </a:tr>
              <a:tr h="223257">
                <a:tc>
                  <a:txBody>
                    <a:bodyPr/>
                    <a:lstStyle/>
                    <a:p>
                      <a:pPr marL="0" marR="0" algn="l">
                        <a:lnSpc>
                          <a:spcPct val="107000"/>
                        </a:lnSpc>
                        <a:spcBef>
                          <a:spcPts val="0"/>
                        </a:spcBef>
                        <a:spcAft>
                          <a:spcPts val="0"/>
                        </a:spcAft>
                      </a:pPr>
                      <a:r>
                        <a:rPr lang="en-US" sz="1100">
                          <a:effectLst/>
                        </a:rPr>
                        <a:t>2012-2013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0.7748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0.8048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0.7300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12284087"/>
                  </a:ext>
                </a:extLst>
              </a:tr>
              <a:tr h="223257">
                <a:tc>
                  <a:txBody>
                    <a:bodyPr/>
                    <a:lstStyle/>
                    <a:p>
                      <a:pPr marL="0" marR="0" algn="l">
                        <a:lnSpc>
                          <a:spcPct val="107000"/>
                        </a:lnSpc>
                        <a:spcBef>
                          <a:spcPts val="0"/>
                        </a:spcBef>
                        <a:spcAft>
                          <a:spcPts val="0"/>
                        </a:spcAft>
                      </a:pPr>
                      <a:r>
                        <a:rPr lang="en-US" sz="1100">
                          <a:effectLst/>
                        </a:rPr>
                        <a:t>2013-2014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0.7737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0.8065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0.7245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21996943"/>
                  </a:ext>
                </a:extLst>
              </a:tr>
              <a:tr h="223257">
                <a:tc>
                  <a:txBody>
                    <a:bodyPr/>
                    <a:lstStyle/>
                    <a:p>
                      <a:pPr marL="0" marR="0" algn="l">
                        <a:lnSpc>
                          <a:spcPct val="107000"/>
                        </a:lnSpc>
                        <a:spcBef>
                          <a:spcPts val="0"/>
                        </a:spcBef>
                        <a:spcAft>
                          <a:spcPts val="0"/>
                        </a:spcAft>
                      </a:pPr>
                      <a:r>
                        <a:rPr lang="en-US" sz="1100">
                          <a:effectLst/>
                        </a:rPr>
                        <a:t>2014-2015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0.7491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0.7610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0.7313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02472971"/>
                  </a:ext>
                </a:extLst>
              </a:tr>
              <a:tr h="223257">
                <a:tc>
                  <a:txBody>
                    <a:bodyPr/>
                    <a:lstStyle/>
                    <a:p>
                      <a:pPr marL="0" marR="0" algn="l">
                        <a:lnSpc>
                          <a:spcPct val="107000"/>
                        </a:lnSpc>
                        <a:spcBef>
                          <a:spcPts val="0"/>
                        </a:spcBef>
                        <a:spcAft>
                          <a:spcPts val="0"/>
                        </a:spcAft>
                      </a:pPr>
                      <a:r>
                        <a:rPr lang="en-US" sz="1100">
                          <a:effectLst/>
                        </a:rPr>
                        <a:t>2015-2016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0.7442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0.7582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0.7233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42664105"/>
                  </a:ext>
                </a:extLst>
              </a:tr>
              <a:tr h="223257">
                <a:tc>
                  <a:txBody>
                    <a:bodyPr/>
                    <a:lstStyle/>
                    <a:p>
                      <a:pPr marL="0" marR="0" algn="l">
                        <a:lnSpc>
                          <a:spcPct val="107000"/>
                        </a:lnSpc>
                        <a:spcBef>
                          <a:spcPts val="0"/>
                        </a:spcBef>
                        <a:spcAft>
                          <a:spcPts val="0"/>
                        </a:spcAft>
                      </a:pPr>
                      <a:r>
                        <a:rPr lang="en-US" sz="1100">
                          <a:effectLst/>
                        </a:rPr>
                        <a:t>2016-2017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0.7305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0.7379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0.7195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57229613"/>
                  </a:ext>
                </a:extLst>
              </a:tr>
              <a:tr h="223257">
                <a:tc>
                  <a:txBody>
                    <a:bodyPr/>
                    <a:lstStyle/>
                    <a:p>
                      <a:pPr marL="0" marR="0" algn="l">
                        <a:lnSpc>
                          <a:spcPct val="107000"/>
                        </a:lnSpc>
                        <a:spcBef>
                          <a:spcPts val="0"/>
                        </a:spcBef>
                        <a:spcAft>
                          <a:spcPts val="0"/>
                        </a:spcAft>
                      </a:pPr>
                      <a:r>
                        <a:rPr lang="en-US" sz="1100">
                          <a:effectLst/>
                        </a:rPr>
                        <a:t>2017-2018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0.7321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0.7326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0.7317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79379186"/>
                  </a:ext>
                </a:extLst>
              </a:tr>
              <a:tr h="223257">
                <a:tc>
                  <a:txBody>
                    <a:bodyPr/>
                    <a:lstStyle/>
                    <a:p>
                      <a:pPr marL="0" marR="0" algn="l">
                        <a:lnSpc>
                          <a:spcPct val="107000"/>
                        </a:lnSpc>
                        <a:spcBef>
                          <a:spcPts val="0"/>
                        </a:spcBef>
                        <a:spcAft>
                          <a:spcPts val="0"/>
                        </a:spcAft>
                      </a:pPr>
                      <a:r>
                        <a:rPr lang="en-US" sz="1100">
                          <a:effectLst/>
                        </a:rPr>
                        <a:t>2018-2019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0.7353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0.7315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0.7410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96306162"/>
                  </a:ext>
                </a:extLst>
              </a:tr>
            </a:tbl>
          </a:graphicData>
        </a:graphic>
      </p:graphicFrame>
      <p:graphicFrame>
        <p:nvGraphicFramePr>
          <p:cNvPr id="5" name="Content Placeholder 3">
            <a:extLst>
              <a:ext uri="{FF2B5EF4-FFF2-40B4-BE49-F238E27FC236}">
                <a16:creationId xmlns:a16="http://schemas.microsoft.com/office/drawing/2014/main" id="{8F5B679C-4330-40BA-A802-89DA2A91FE08}"/>
              </a:ext>
            </a:extLst>
          </p:cNvPr>
          <p:cNvGraphicFramePr>
            <a:graphicFrameLocks/>
          </p:cNvGraphicFramePr>
          <p:nvPr>
            <p:extLst>
              <p:ext uri="{D42A27DB-BD31-4B8C-83A1-F6EECF244321}">
                <p14:modId xmlns:p14="http://schemas.microsoft.com/office/powerpoint/2010/main" val="1584691322"/>
              </p:ext>
            </p:extLst>
          </p:nvPr>
        </p:nvGraphicFramePr>
        <p:xfrm>
          <a:off x="6375862" y="2567304"/>
          <a:ext cx="5471991" cy="31019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778035000"/>
              </p:ext>
            </p:extLst>
          </p:nvPr>
        </p:nvGraphicFramePr>
        <p:xfrm>
          <a:off x="8379230" y="6228888"/>
          <a:ext cx="4161905" cy="534988"/>
        </p:xfrm>
        <a:graphic>
          <a:graphicData uri="http://schemas.openxmlformats.org/drawingml/2006/table">
            <a:tbl>
              <a:tblPr firstRow="1" firstCol="1" bandRow="1"/>
              <a:tblGrid>
                <a:gridCol w="3490963">
                  <a:extLst>
                    <a:ext uri="{9D8B030D-6E8A-4147-A177-3AD203B41FA5}">
                      <a16:colId xmlns:a16="http://schemas.microsoft.com/office/drawing/2014/main" val="3561735345"/>
                    </a:ext>
                  </a:extLst>
                </a:gridCol>
                <a:gridCol w="670942">
                  <a:extLst>
                    <a:ext uri="{9D8B030D-6E8A-4147-A177-3AD203B41FA5}">
                      <a16:colId xmlns:a16="http://schemas.microsoft.com/office/drawing/2014/main" val="206048548"/>
                    </a:ext>
                  </a:extLst>
                </a:gridCol>
              </a:tblGrid>
              <a:tr h="184150">
                <a:tc>
                  <a:txBody>
                    <a:bodyPr/>
                    <a:lstStyle/>
                    <a:p>
                      <a:pPr marL="0" marR="0" algn="l">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Source: Pennsylvania Department of Education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l">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2571194575"/>
                  </a:ext>
                </a:extLst>
              </a:tr>
              <a:tr h="184150">
                <a:tc gridSpan="2">
                  <a:txBody>
                    <a:bodyPr/>
                    <a:lstStyle/>
                    <a:p>
                      <a:pPr marL="0" marR="0" algn="l">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Teachers &amp; Administrators / School Finances / Finances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Financial Data Elements/ Aid Ratios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993694137"/>
                  </a:ext>
                </a:extLst>
              </a:tr>
            </a:tbl>
          </a:graphicData>
        </a:graphic>
      </p:graphicFrame>
      <p:sp>
        <p:nvSpPr>
          <p:cNvPr id="8" name="Slide Number Placeholder 7"/>
          <p:cNvSpPr>
            <a:spLocks noGrp="1"/>
          </p:cNvSpPr>
          <p:nvPr>
            <p:ph type="sldNum" sz="quarter" idx="12"/>
          </p:nvPr>
        </p:nvSpPr>
        <p:spPr/>
        <p:txBody>
          <a:bodyPr/>
          <a:lstStyle/>
          <a:p>
            <a:fld id="{8A7A6979-0714-4377-B894-6BE4C2D6E202}" type="slidenum">
              <a:rPr lang="en-US" smtClean="0"/>
              <a:pPr/>
              <a:t>13</a:t>
            </a:fld>
            <a:endParaRPr lang="en-US" dirty="0"/>
          </a:p>
        </p:txBody>
      </p:sp>
    </p:spTree>
    <p:extLst>
      <p:ext uri="{BB962C8B-B14F-4D97-AF65-F5344CB8AC3E}">
        <p14:creationId xmlns:p14="http://schemas.microsoft.com/office/powerpoint/2010/main" val="2686631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682059"/>
            <a:ext cx="7729728" cy="1188720"/>
          </a:xfrm>
        </p:spPr>
        <p:txBody>
          <a:bodyPr/>
          <a:lstStyle/>
          <a:p>
            <a:r>
              <a:rPr lang="en-US" dirty="0" smtClean="0"/>
              <a:t>District aid ratios</a:t>
            </a:r>
            <a:endParaRPr lang="en-US" dirty="0"/>
          </a:p>
        </p:txBody>
      </p:sp>
      <p:sp>
        <p:nvSpPr>
          <p:cNvPr id="3" name="Content Placeholder 2"/>
          <p:cNvSpPr>
            <a:spLocks noGrp="1"/>
          </p:cNvSpPr>
          <p:nvPr>
            <p:ph idx="1"/>
          </p:nvPr>
        </p:nvSpPr>
        <p:spPr>
          <a:xfrm>
            <a:off x="2231136" y="2638044"/>
            <a:ext cx="7729728" cy="4103578"/>
          </a:xfrm>
        </p:spPr>
        <p:txBody>
          <a:bodyPr>
            <a:normAutofit fontScale="77500" lnSpcReduction="20000"/>
          </a:bodyPr>
          <a:lstStyle/>
          <a:p>
            <a:pPr marL="457200" marR="0">
              <a:spcBef>
                <a:spcPts val="0"/>
              </a:spcBef>
              <a:spcAft>
                <a:spcPts val="0"/>
              </a:spcAft>
            </a:pPr>
            <a:r>
              <a:rPr lang="en-US" dirty="0">
                <a:latin typeface="Cambria" panose="02040503050406030204" pitchFamily="18" charset="0"/>
                <a:ea typeface="MS Mincho"/>
                <a:cs typeface="Times New Roman" panose="02020603050405020304" pitchFamily="18" charset="0"/>
              </a:rPr>
              <a:t>Aid ratio (AR) is the general term for the following three numerical values.  Various state subsidies use aid ratios in their calculations.  The smaller the aid ratio the wealthier a district.  Our aid ratio remains one of the highest in the state.</a:t>
            </a:r>
          </a:p>
          <a:p>
            <a:pPr marR="0" indent="0">
              <a:spcBef>
                <a:spcPts val="0"/>
              </a:spcBef>
              <a:spcAft>
                <a:spcPts val="0"/>
              </a:spcAft>
              <a:buNone/>
            </a:pPr>
            <a:r>
              <a:rPr lang="en-US" dirty="0">
                <a:latin typeface="Cambria" panose="02040503050406030204" pitchFamily="18" charset="0"/>
                <a:ea typeface="MS Mincho"/>
                <a:cs typeface="Times New Roman" panose="02020603050405020304" pitchFamily="18" charset="0"/>
              </a:rPr>
              <a:t>	</a:t>
            </a:r>
          </a:p>
          <a:p>
            <a:pPr marL="457200" marR="0">
              <a:spcBef>
                <a:spcPts val="0"/>
              </a:spcBef>
              <a:spcAft>
                <a:spcPts val="0"/>
              </a:spcAft>
            </a:pPr>
            <a:r>
              <a:rPr lang="en-US" dirty="0">
                <a:latin typeface="Cambria" panose="02040503050406030204" pitchFamily="18" charset="0"/>
                <a:ea typeface="MS Mincho"/>
                <a:cs typeface="Times New Roman" panose="02020603050405020304" pitchFamily="18" charset="0"/>
              </a:rPr>
              <a:t>MV/PI (Market Value/Personal Income) Aid Ratio is the Commonwealth’s method of determining the combined market value and income wealth for each pupil.  Basically, it represents the relative wealth (market value and income), in relation to the state average, for each pupil in a school district.</a:t>
            </a:r>
          </a:p>
          <a:p>
            <a:pPr marL="0" marR="0" indent="0">
              <a:spcBef>
                <a:spcPts val="0"/>
              </a:spcBef>
              <a:spcAft>
                <a:spcPts val="0"/>
              </a:spcAft>
              <a:buNone/>
            </a:pPr>
            <a:r>
              <a:rPr lang="en-US" dirty="0">
                <a:latin typeface="Cambria" panose="02040503050406030204" pitchFamily="18" charset="0"/>
                <a:ea typeface="MS Mincho"/>
                <a:cs typeface="Times New Roman" panose="02020603050405020304" pitchFamily="18" charset="0"/>
              </a:rPr>
              <a:t> </a:t>
            </a:r>
          </a:p>
          <a:p>
            <a:pPr marL="457200" marR="0">
              <a:spcBef>
                <a:spcPts val="0"/>
              </a:spcBef>
              <a:spcAft>
                <a:spcPts val="0"/>
              </a:spcAft>
            </a:pPr>
            <a:r>
              <a:rPr lang="en-US" dirty="0">
                <a:latin typeface="Cambria" panose="02040503050406030204" pitchFamily="18" charset="0"/>
                <a:ea typeface="MS Mincho"/>
                <a:cs typeface="Times New Roman" panose="02020603050405020304" pitchFamily="18" charset="0"/>
              </a:rPr>
              <a:t>MV (Market Value) Aid Ratio is the sales value of taxable real estate as certified by the State Tax Equalization Board.  The 2016 market value is used in the calculation of the market value aid ratio for payable year 2018-19.</a:t>
            </a:r>
          </a:p>
          <a:p>
            <a:pPr marL="0" marR="0">
              <a:spcBef>
                <a:spcPts val="0"/>
              </a:spcBef>
              <a:spcAft>
                <a:spcPts val="0"/>
              </a:spcAft>
            </a:pPr>
            <a:endParaRPr lang="en-US" dirty="0">
              <a:latin typeface="Cambria" panose="02040503050406030204" pitchFamily="18" charset="0"/>
              <a:ea typeface="MS Mincho"/>
              <a:cs typeface="Times New Roman" panose="02020603050405020304" pitchFamily="18" charset="0"/>
            </a:endParaRPr>
          </a:p>
          <a:p>
            <a:pPr marL="457200" marR="0">
              <a:spcBef>
                <a:spcPts val="0"/>
              </a:spcBef>
              <a:spcAft>
                <a:spcPts val="0"/>
              </a:spcAft>
            </a:pPr>
            <a:r>
              <a:rPr lang="en-US" dirty="0">
                <a:latin typeface="Cambria" panose="02040503050406030204" pitchFamily="18" charset="0"/>
                <a:ea typeface="MS Mincho"/>
                <a:cs typeface="Times New Roman" panose="02020603050405020304" pitchFamily="18" charset="0"/>
              </a:rPr>
              <a:t>PI (Personal Income) Aid Ratio reflects personal income for residents of our school district, excluding out-of-state income, as reported on the PA-40 income tax return</a:t>
            </a:r>
            <a:r>
              <a:rPr lang="en-US" dirty="0" smtClean="0">
                <a:latin typeface="Cambria" panose="02040503050406030204" pitchFamily="18" charset="0"/>
                <a:ea typeface="MS Mincho"/>
                <a:cs typeface="Times New Roman" panose="02020603050405020304" pitchFamily="18" charset="0"/>
              </a:rPr>
              <a:t>.</a:t>
            </a:r>
            <a:br>
              <a:rPr lang="en-US" dirty="0" smtClean="0">
                <a:latin typeface="Cambria" panose="02040503050406030204" pitchFamily="18" charset="0"/>
                <a:ea typeface="MS Mincho"/>
                <a:cs typeface="Times New Roman" panose="02020603050405020304" pitchFamily="18" charset="0"/>
              </a:rPr>
            </a:br>
            <a:endParaRPr lang="en-US" dirty="0">
              <a:latin typeface="Cambria" panose="02040503050406030204" pitchFamily="18" charset="0"/>
              <a:ea typeface="MS Mincho"/>
              <a:cs typeface="Times New Roman" panose="02020603050405020304" pitchFamily="18" charset="0"/>
            </a:endParaRPr>
          </a:p>
          <a:p>
            <a:pPr marL="457200" marR="0">
              <a:spcBef>
                <a:spcPts val="0"/>
              </a:spcBef>
              <a:spcAft>
                <a:spcPts val="0"/>
              </a:spcAft>
            </a:pPr>
            <a:r>
              <a:rPr lang="en-US" dirty="0">
                <a:latin typeface="Cambria" panose="02040503050406030204" pitchFamily="18" charset="0"/>
                <a:ea typeface="MS Mincho"/>
                <a:cs typeface="Times New Roman" panose="02020603050405020304" pitchFamily="18" charset="0"/>
              </a:rPr>
              <a:t>Data is certified to PDE by the PA Department of Revenue.</a:t>
            </a:r>
          </a:p>
          <a:p>
            <a:pPr marL="0" marR="0">
              <a:spcBef>
                <a:spcPts val="0"/>
              </a:spcBef>
              <a:spcAft>
                <a:spcPts val="0"/>
              </a:spcAft>
            </a:pPr>
            <a:endParaRPr lang="en-US" dirty="0">
              <a:latin typeface="Cambria" panose="02040503050406030204" pitchFamily="18" charset="0"/>
              <a:ea typeface="MS Mincho"/>
              <a:cs typeface="Times New Roman" panose="02020603050405020304" pitchFamily="18" charset="0"/>
            </a:endParaRPr>
          </a:p>
          <a:p>
            <a:pPr marL="457200" marR="0">
              <a:spcBef>
                <a:spcPts val="0"/>
              </a:spcBef>
              <a:spcAft>
                <a:spcPts val="0"/>
              </a:spcAft>
            </a:pPr>
            <a:r>
              <a:rPr lang="en-US" dirty="0">
                <a:latin typeface="Cambria" panose="02040503050406030204" pitchFamily="18" charset="0"/>
                <a:ea typeface="MS Mincho"/>
                <a:cs typeface="Times New Roman" panose="02020603050405020304" pitchFamily="18" charset="0"/>
              </a:rPr>
              <a:t>The MV/PI and MV Aid Ratios have decreased slightly indicating increased wealth, but </a:t>
            </a:r>
            <a:r>
              <a:rPr lang="en-US" dirty="0" smtClean="0">
                <a:latin typeface="Cambria" panose="02040503050406030204" pitchFamily="18" charset="0"/>
                <a:ea typeface="MS Mincho"/>
                <a:cs typeface="Times New Roman" panose="02020603050405020304" pitchFamily="18" charset="0"/>
              </a:rPr>
              <a:t>due </a:t>
            </a:r>
            <a:r>
              <a:rPr lang="en-US" dirty="0">
                <a:latin typeface="Cambria" panose="02040503050406030204" pitchFamily="18" charset="0"/>
                <a:ea typeface="MS Mincho"/>
                <a:cs typeface="Times New Roman" panose="02020603050405020304" pitchFamily="18" charset="0"/>
              </a:rPr>
              <a:t>to our 2001 base assessment year, only our state ratios have increased, not our assessed valuation that determines what our real estate taxes actually generate in income.  PI has remained fairly constant, actually indicating a decrease in wealth due to inflation. </a:t>
            </a:r>
          </a:p>
        </p:txBody>
      </p:sp>
      <p:sp>
        <p:nvSpPr>
          <p:cNvPr id="7" name="Slide Number Placeholder 6"/>
          <p:cNvSpPr>
            <a:spLocks noGrp="1"/>
          </p:cNvSpPr>
          <p:nvPr>
            <p:ph type="sldNum" sz="quarter" idx="12"/>
          </p:nvPr>
        </p:nvSpPr>
        <p:spPr/>
        <p:txBody>
          <a:bodyPr/>
          <a:lstStyle/>
          <a:p>
            <a:fld id="{8A7A6979-0714-4377-B894-6BE4C2D6E202}" type="slidenum">
              <a:rPr lang="en-US" smtClean="0"/>
              <a:pPr/>
              <a:t>14</a:t>
            </a:fld>
            <a:endParaRPr lang="en-US" dirty="0"/>
          </a:p>
        </p:txBody>
      </p:sp>
    </p:spTree>
    <p:extLst>
      <p:ext uri="{BB962C8B-B14F-4D97-AF65-F5344CB8AC3E}">
        <p14:creationId xmlns:p14="http://schemas.microsoft.com/office/powerpoint/2010/main" val="4117249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5" y="615558"/>
            <a:ext cx="7729728" cy="1188720"/>
          </a:xfrm>
        </p:spPr>
        <p:txBody>
          <a:bodyPr/>
          <a:lstStyle/>
          <a:p>
            <a:r>
              <a:rPr lang="en-US" dirty="0" smtClean="0"/>
              <a:t>Expenditures by object - $55,819,444</a:t>
            </a:r>
            <a:endParaRPr lang="en-US" dirty="0"/>
          </a:p>
        </p:txBody>
      </p:sp>
      <p:sp>
        <p:nvSpPr>
          <p:cNvPr id="3" name="Content Placeholder 2"/>
          <p:cNvSpPr>
            <a:spLocks noGrp="1"/>
          </p:cNvSpPr>
          <p:nvPr>
            <p:ph idx="1"/>
          </p:nvPr>
        </p:nvSpPr>
        <p:spPr>
          <a:xfrm>
            <a:off x="1837389" y="2604793"/>
            <a:ext cx="8517221" cy="3953949"/>
          </a:xfrm>
        </p:spPr>
        <p:txBody>
          <a:bodyPr>
            <a:normAutofit/>
          </a:bodyPr>
          <a:lstStyle/>
          <a:p>
            <a:r>
              <a:rPr lang="en-US" dirty="0"/>
              <a:t>	100 - Salaries – 38.15% - $21,295,539</a:t>
            </a:r>
          </a:p>
          <a:p>
            <a:r>
              <a:rPr lang="en-US" dirty="0"/>
              <a:t>	200 - Benefits – 27.89% - $15,566,267</a:t>
            </a:r>
          </a:p>
          <a:p>
            <a:r>
              <a:rPr lang="en-US" dirty="0"/>
              <a:t>	300 - Purchased Professional &amp; Technical Services – 7.10% - $3,962,078</a:t>
            </a:r>
          </a:p>
          <a:p>
            <a:r>
              <a:rPr lang="en-US" dirty="0"/>
              <a:t>	400 - Purchased Property Services – 1.41% - 786,905 </a:t>
            </a:r>
          </a:p>
          <a:p>
            <a:r>
              <a:rPr lang="en-US" dirty="0"/>
              <a:t>	500 - Other Purchased Services (Transportation/Tuition) - 13.87% - $7,742,119</a:t>
            </a:r>
          </a:p>
          <a:p>
            <a:r>
              <a:rPr lang="en-US" dirty="0"/>
              <a:t>	600 - Supplies – 3.59% - $2,004,660</a:t>
            </a:r>
          </a:p>
          <a:p>
            <a:r>
              <a:rPr lang="en-US" dirty="0"/>
              <a:t>	700 - Property (Equipment) – 0.42% - $235,700</a:t>
            </a:r>
          </a:p>
          <a:p>
            <a:r>
              <a:rPr lang="en-US" dirty="0"/>
              <a:t>	800 - Other Objects (Interest/Dues/Fees) – 1.70% - $946,176</a:t>
            </a:r>
          </a:p>
          <a:p>
            <a:r>
              <a:rPr lang="en-US" dirty="0"/>
              <a:t>	900 - Other (Debt Service Principal/Food Service Transfer) 5.88% - $3,280,000</a:t>
            </a:r>
          </a:p>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pPr/>
              <a:t>15</a:t>
            </a:fld>
            <a:endParaRPr lang="en-US" dirty="0"/>
          </a:p>
        </p:txBody>
      </p:sp>
    </p:spTree>
    <p:extLst>
      <p:ext uri="{BB962C8B-B14F-4D97-AF65-F5344CB8AC3E}">
        <p14:creationId xmlns:p14="http://schemas.microsoft.com/office/powerpoint/2010/main" val="3276093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25106"/>
            <a:ext cx="7729728" cy="1188720"/>
          </a:xfrm>
        </p:spPr>
        <p:txBody>
          <a:bodyPr/>
          <a:lstStyle/>
          <a:p>
            <a:r>
              <a:rPr lang="en-US" dirty="0" smtClean="0"/>
              <a:t>Expenditures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15592360"/>
              </p:ext>
            </p:extLst>
          </p:nvPr>
        </p:nvGraphicFramePr>
        <p:xfrm>
          <a:off x="2004680" y="1695797"/>
          <a:ext cx="8182639" cy="4111105"/>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fld id="{8A7A6979-0714-4377-B894-6BE4C2D6E202}" type="slidenum">
              <a:rPr lang="en-US" smtClean="0"/>
              <a:pPr/>
              <a:t>16</a:t>
            </a:fld>
            <a:endParaRPr lang="en-US" dirty="0"/>
          </a:p>
        </p:txBody>
      </p:sp>
    </p:spTree>
    <p:extLst>
      <p:ext uri="{BB962C8B-B14F-4D97-AF65-F5344CB8AC3E}">
        <p14:creationId xmlns:p14="http://schemas.microsoft.com/office/powerpoint/2010/main" val="1540807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25106"/>
            <a:ext cx="7729728" cy="1188720"/>
          </a:xfrm>
        </p:spPr>
        <p:txBody>
          <a:bodyPr/>
          <a:lstStyle/>
          <a:p>
            <a:r>
              <a:rPr lang="en-US" dirty="0" smtClean="0"/>
              <a:t>Expenditures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3846276" y="-137069"/>
            <a:ext cx="4499448" cy="8210533"/>
          </a:xfrm>
        </p:spPr>
      </p:pic>
      <p:sp>
        <p:nvSpPr>
          <p:cNvPr id="7" name="Slide Number Placeholder 6"/>
          <p:cNvSpPr>
            <a:spLocks noGrp="1"/>
          </p:cNvSpPr>
          <p:nvPr>
            <p:ph type="sldNum" sz="quarter" idx="12"/>
          </p:nvPr>
        </p:nvSpPr>
        <p:spPr/>
        <p:txBody>
          <a:bodyPr/>
          <a:lstStyle/>
          <a:p>
            <a:fld id="{8A7A6979-0714-4377-B894-6BE4C2D6E202}" type="slidenum">
              <a:rPr lang="en-US" smtClean="0"/>
              <a:pPr/>
              <a:t>17</a:t>
            </a:fld>
            <a:endParaRPr lang="en-US" dirty="0"/>
          </a:p>
        </p:txBody>
      </p:sp>
    </p:spTree>
    <p:extLst>
      <p:ext uri="{BB962C8B-B14F-4D97-AF65-F5344CB8AC3E}">
        <p14:creationId xmlns:p14="http://schemas.microsoft.com/office/powerpoint/2010/main" val="1073312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1681" y="607245"/>
            <a:ext cx="8364820" cy="1188720"/>
          </a:xfrm>
        </p:spPr>
        <p:txBody>
          <a:bodyPr/>
          <a:lstStyle/>
          <a:p>
            <a:r>
              <a:rPr lang="en-US" dirty="0" smtClean="0"/>
              <a:t>Expenditures by function - $55,819,444</a:t>
            </a:r>
            <a:endParaRPr lang="en-US" dirty="0"/>
          </a:p>
        </p:txBody>
      </p:sp>
      <p:sp>
        <p:nvSpPr>
          <p:cNvPr id="5" name="Content Placeholder 4"/>
          <p:cNvSpPr>
            <a:spLocks noGrp="1"/>
          </p:cNvSpPr>
          <p:nvPr>
            <p:ph idx="1"/>
          </p:nvPr>
        </p:nvSpPr>
        <p:spPr>
          <a:xfrm>
            <a:off x="3532910" y="2019992"/>
            <a:ext cx="7949183" cy="4613563"/>
          </a:xfrm>
        </p:spPr>
        <p:txBody>
          <a:bodyPr>
            <a:normAutofit fontScale="77500" lnSpcReduction="20000"/>
          </a:bodyPr>
          <a:lstStyle/>
          <a:p>
            <a:pPr marL="685800" lvl="4" indent="0">
              <a:spcBef>
                <a:spcPts val="0"/>
              </a:spcBef>
              <a:buNone/>
            </a:pPr>
            <a:r>
              <a:rPr lang="en-US" dirty="0" smtClean="0">
                <a:latin typeface="Cambria" panose="02040503050406030204" pitchFamily="18" charset="0"/>
                <a:ea typeface="MS Mincho"/>
                <a:cs typeface="Times New Roman" panose="02020603050405020304" pitchFamily="18" charset="0"/>
              </a:rPr>
              <a:t>	</a:t>
            </a:r>
            <a:r>
              <a:rPr lang="en-US" sz="1800" dirty="0" smtClean="0">
                <a:latin typeface="Cambria" panose="02040503050406030204" pitchFamily="18" charset="0"/>
                <a:ea typeface="MS Mincho"/>
                <a:cs typeface="Times New Roman" panose="02020603050405020304" pitchFamily="18" charset="0"/>
              </a:rPr>
              <a:t>1100 </a:t>
            </a:r>
            <a:r>
              <a:rPr lang="en-US" sz="1800" dirty="0">
                <a:latin typeface="Cambria" panose="02040503050406030204" pitchFamily="18" charset="0"/>
                <a:ea typeface="MS Mincho"/>
                <a:cs typeface="Times New Roman" panose="02020603050405020304" pitchFamily="18" charset="0"/>
              </a:rPr>
              <a:t>– Regular Programs - $22,251,622</a:t>
            </a:r>
          </a:p>
          <a:p>
            <a:pPr marL="0" marR="0" indent="0">
              <a:spcBef>
                <a:spcPts val="0"/>
              </a:spcBef>
              <a:spcAft>
                <a:spcPts val="0"/>
              </a:spcAft>
              <a:buNone/>
            </a:pPr>
            <a:r>
              <a:rPr lang="en-US" dirty="0">
                <a:latin typeface="Cambria" panose="02040503050406030204" pitchFamily="18" charset="0"/>
                <a:ea typeface="MS Mincho"/>
                <a:cs typeface="Times New Roman" panose="02020603050405020304" pitchFamily="18" charset="0"/>
              </a:rPr>
              <a:t>	1200 – Special Programs - $8,413,150</a:t>
            </a:r>
          </a:p>
          <a:p>
            <a:pPr marL="0" marR="0" indent="0">
              <a:spcBef>
                <a:spcPts val="0"/>
              </a:spcBef>
              <a:spcAft>
                <a:spcPts val="0"/>
              </a:spcAft>
              <a:buNone/>
            </a:pPr>
            <a:r>
              <a:rPr lang="en-US" dirty="0">
                <a:latin typeface="Cambria" panose="02040503050406030204" pitchFamily="18" charset="0"/>
                <a:ea typeface="MS Mincho"/>
                <a:cs typeface="Times New Roman" panose="02020603050405020304" pitchFamily="18" charset="0"/>
              </a:rPr>
              <a:t>	1300 – Vocational Education - $1,825,000</a:t>
            </a:r>
          </a:p>
          <a:p>
            <a:pPr marL="0" marR="0" indent="0">
              <a:spcBef>
                <a:spcPts val="0"/>
              </a:spcBef>
              <a:spcAft>
                <a:spcPts val="0"/>
              </a:spcAft>
              <a:buNone/>
            </a:pPr>
            <a:r>
              <a:rPr lang="en-US" dirty="0">
                <a:latin typeface="Cambria" panose="02040503050406030204" pitchFamily="18" charset="0"/>
                <a:ea typeface="MS Mincho"/>
                <a:cs typeface="Times New Roman" panose="02020603050405020304" pitchFamily="18" charset="0"/>
              </a:rPr>
              <a:t>	1400 – Other Instructional Programs Elem/Sec - $497,039</a:t>
            </a:r>
          </a:p>
          <a:p>
            <a:pPr marL="0" marR="0" indent="0">
              <a:spcBef>
                <a:spcPts val="0"/>
              </a:spcBef>
              <a:spcAft>
                <a:spcPts val="0"/>
              </a:spcAft>
              <a:buNone/>
            </a:pPr>
            <a:r>
              <a:rPr lang="en-US" dirty="0">
                <a:latin typeface="Cambria" panose="02040503050406030204" pitchFamily="18" charset="0"/>
                <a:ea typeface="MS Mincho"/>
                <a:cs typeface="Times New Roman" panose="02020603050405020304" pitchFamily="18" charset="0"/>
              </a:rPr>
              <a:t>	1500 – Nonpublic School Programs - $10,000</a:t>
            </a:r>
          </a:p>
          <a:p>
            <a:pPr marL="0" marR="0" indent="0">
              <a:spcBef>
                <a:spcPts val="0"/>
              </a:spcBef>
              <a:spcAft>
                <a:spcPts val="0"/>
              </a:spcAft>
              <a:buNone/>
            </a:pPr>
            <a:r>
              <a:rPr lang="en-US" b="1" u="sng" dirty="0">
                <a:latin typeface="Cambria" panose="02040503050406030204" pitchFamily="18" charset="0"/>
                <a:ea typeface="MS Mincho"/>
                <a:cs typeface="Times New Roman" panose="02020603050405020304" pitchFamily="18" charset="0"/>
              </a:rPr>
              <a:t>1000 – Total Instruction $32,996,811 – 59.1%</a:t>
            </a:r>
            <a:endParaRPr lang="en-US" dirty="0">
              <a:latin typeface="Cambria" panose="02040503050406030204" pitchFamily="18" charset="0"/>
              <a:ea typeface="MS Mincho"/>
              <a:cs typeface="Times New Roman" panose="02020603050405020304" pitchFamily="18" charset="0"/>
            </a:endParaRPr>
          </a:p>
          <a:p>
            <a:pPr marL="0" marR="0" indent="0">
              <a:spcBef>
                <a:spcPts val="0"/>
              </a:spcBef>
              <a:spcAft>
                <a:spcPts val="0"/>
              </a:spcAft>
              <a:buNone/>
            </a:pPr>
            <a:r>
              <a:rPr lang="en-US" b="1" dirty="0">
                <a:latin typeface="Cambria" panose="02040503050406030204" pitchFamily="18" charset="0"/>
                <a:ea typeface="MS Mincho"/>
                <a:cs typeface="Times New Roman" panose="02020603050405020304" pitchFamily="18" charset="0"/>
              </a:rPr>
              <a:t> </a:t>
            </a:r>
            <a:endParaRPr lang="en-US" dirty="0">
              <a:latin typeface="Cambria" panose="02040503050406030204" pitchFamily="18" charset="0"/>
              <a:ea typeface="MS Mincho"/>
              <a:cs typeface="Times New Roman" panose="02020603050405020304" pitchFamily="18" charset="0"/>
            </a:endParaRPr>
          </a:p>
          <a:p>
            <a:pPr marL="0" marR="0" indent="0">
              <a:spcBef>
                <a:spcPts val="0"/>
              </a:spcBef>
              <a:spcAft>
                <a:spcPts val="0"/>
              </a:spcAft>
              <a:buNone/>
            </a:pPr>
            <a:r>
              <a:rPr lang="en-US" dirty="0">
                <a:latin typeface="Cambria" panose="02040503050406030204" pitchFamily="18" charset="0"/>
                <a:ea typeface="MS Mincho"/>
                <a:cs typeface="Times New Roman" panose="02020603050405020304" pitchFamily="18" charset="0"/>
              </a:rPr>
              <a:t>	2100 – Pupil Personnel – $1,784,011</a:t>
            </a:r>
          </a:p>
          <a:p>
            <a:pPr marL="0" marR="0" indent="0">
              <a:spcBef>
                <a:spcPts val="0"/>
              </a:spcBef>
              <a:spcAft>
                <a:spcPts val="0"/>
              </a:spcAft>
              <a:buNone/>
            </a:pPr>
            <a:r>
              <a:rPr lang="en-US" dirty="0">
                <a:latin typeface="Cambria" panose="02040503050406030204" pitchFamily="18" charset="0"/>
                <a:ea typeface="MS Mincho"/>
                <a:cs typeface="Times New Roman" panose="02020603050405020304" pitchFamily="18" charset="0"/>
              </a:rPr>
              <a:t>	2200 – Instructional Staff - $716,548</a:t>
            </a:r>
          </a:p>
          <a:p>
            <a:pPr marL="0" marR="0" indent="0">
              <a:spcBef>
                <a:spcPts val="0"/>
              </a:spcBef>
              <a:spcAft>
                <a:spcPts val="0"/>
              </a:spcAft>
              <a:buNone/>
            </a:pPr>
            <a:r>
              <a:rPr lang="en-US" dirty="0">
                <a:latin typeface="Cambria" panose="02040503050406030204" pitchFamily="18" charset="0"/>
                <a:ea typeface="MS Mincho"/>
                <a:cs typeface="Times New Roman" panose="02020603050405020304" pitchFamily="18" charset="0"/>
              </a:rPr>
              <a:t>	2300 – Administration – $3,901,085</a:t>
            </a:r>
          </a:p>
          <a:p>
            <a:pPr marL="0" marR="0" indent="0">
              <a:spcBef>
                <a:spcPts val="0"/>
              </a:spcBef>
              <a:spcAft>
                <a:spcPts val="0"/>
              </a:spcAft>
              <a:buNone/>
            </a:pPr>
            <a:r>
              <a:rPr lang="en-US" dirty="0">
                <a:latin typeface="Cambria" panose="02040503050406030204" pitchFamily="18" charset="0"/>
                <a:ea typeface="MS Mincho"/>
                <a:cs typeface="Times New Roman" panose="02020603050405020304" pitchFamily="18" charset="0"/>
              </a:rPr>
              <a:t>	2400 – Pupil Health – $446,870</a:t>
            </a:r>
          </a:p>
          <a:p>
            <a:pPr marL="0" marR="0" indent="0">
              <a:spcBef>
                <a:spcPts val="0"/>
              </a:spcBef>
              <a:spcAft>
                <a:spcPts val="0"/>
              </a:spcAft>
              <a:buNone/>
            </a:pPr>
            <a:r>
              <a:rPr lang="en-US" dirty="0">
                <a:latin typeface="Cambria" panose="02040503050406030204" pitchFamily="18" charset="0"/>
                <a:ea typeface="MS Mincho"/>
                <a:cs typeface="Times New Roman" panose="02020603050405020304" pitchFamily="18" charset="0"/>
              </a:rPr>
              <a:t>	2500 – Business Office - $625,518</a:t>
            </a:r>
          </a:p>
          <a:p>
            <a:pPr marL="0" marR="0" indent="0">
              <a:spcBef>
                <a:spcPts val="0"/>
              </a:spcBef>
              <a:spcAft>
                <a:spcPts val="0"/>
              </a:spcAft>
              <a:buNone/>
            </a:pPr>
            <a:r>
              <a:rPr lang="en-US" dirty="0">
                <a:latin typeface="Cambria" panose="02040503050406030204" pitchFamily="18" charset="0"/>
                <a:ea typeface="MS Mincho"/>
                <a:cs typeface="Times New Roman" panose="02020603050405020304" pitchFamily="18" charset="0"/>
              </a:rPr>
              <a:t>	2600 – Operation &amp; Plant - $6,190,896</a:t>
            </a:r>
          </a:p>
          <a:p>
            <a:pPr marL="0" marR="0" indent="0">
              <a:spcBef>
                <a:spcPts val="0"/>
              </a:spcBef>
              <a:spcAft>
                <a:spcPts val="0"/>
              </a:spcAft>
              <a:buNone/>
            </a:pPr>
            <a:r>
              <a:rPr lang="en-US" dirty="0">
                <a:latin typeface="Cambria" panose="02040503050406030204" pitchFamily="18" charset="0"/>
                <a:ea typeface="MS Mincho"/>
                <a:cs typeface="Times New Roman" panose="02020603050405020304" pitchFamily="18" charset="0"/>
              </a:rPr>
              <a:t>	2700 – Transportation - $3,317,167</a:t>
            </a:r>
          </a:p>
          <a:p>
            <a:pPr marL="0" marR="0" indent="0">
              <a:spcBef>
                <a:spcPts val="0"/>
              </a:spcBef>
              <a:spcAft>
                <a:spcPts val="0"/>
              </a:spcAft>
              <a:buNone/>
            </a:pPr>
            <a:r>
              <a:rPr lang="en-US" dirty="0">
                <a:latin typeface="Cambria" panose="02040503050406030204" pitchFamily="18" charset="0"/>
                <a:ea typeface="MS Mincho"/>
                <a:cs typeface="Times New Roman" panose="02020603050405020304" pitchFamily="18" charset="0"/>
              </a:rPr>
              <a:t>	2800 – Central Support - $688,323</a:t>
            </a:r>
          </a:p>
          <a:p>
            <a:pPr marL="0" marR="0" indent="0">
              <a:spcBef>
                <a:spcPts val="0"/>
              </a:spcBef>
              <a:spcAft>
                <a:spcPts val="0"/>
              </a:spcAft>
              <a:buNone/>
            </a:pPr>
            <a:r>
              <a:rPr lang="en-US" dirty="0">
                <a:latin typeface="Cambria" panose="02040503050406030204" pitchFamily="18" charset="0"/>
                <a:ea typeface="MS Mincho"/>
                <a:cs typeface="Times New Roman" panose="02020603050405020304" pitchFamily="18" charset="0"/>
              </a:rPr>
              <a:t>	2900 – Other Support Services - $27,800</a:t>
            </a:r>
          </a:p>
          <a:p>
            <a:pPr marL="0" marR="0" indent="0">
              <a:spcBef>
                <a:spcPts val="0"/>
              </a:spcBef>
              <a:spcAft>
                <a:spcPts val="0"/>
              </a:spcAft>
              <a:buNone/>
            </a:pPr>
            <a:r>
              <a:rPr lang="en-US" b="1" u="sng" dirty="0">
                <a:latin typeface="Cambria" panose="02040503050406030204" pitchFamily="18" charset="0"/>
                <a:ea typeface="MS Mincho"/>
                <a:cs typeface="Times New Roman" panose="02020603050405020304" pitchFamily="18" charset="0"/>
              </a:rPr>
              <a:t>2000 – Total Support Services - $17,698,218 – 31.7%</a:t>
            </a:r>
            <a:endParaRPr lang="en-US" dirty="0">
              <a:latin typeface="Cambria" panose="02040503050406030204" pitchFamily="18" charset="0"/>
              <a:ea typeface="MS Mincho"/>
              <a:cs typeface="Times New Roman" panose="02020603050405020304" pitchFamily="18" charset="0"/>
            </a:endParaRPr>
          </a:p>
          <a:p>
            <a:pPr marL="0" marR="0" indent="0">
              <a:spcBef>
                <a:spcPts val="0"/>
              </a:spcBef>
              <a:spcAft>
                <a:spcPts val="0"/>
              </a:spcAft>
              <a:buNone/>
            </a:pPr>
            <a:r>
              <a:rPr lang="en-US" b="1" dirty="0">
                <a:latin typeface="Cambria" panose="02040503050406030204" pitchFamily="18" charset="0"/>
                <a:ea typeface="MS Mincho"/>
                <a:cs typeface="Times New Roman" panose="02020603050405020304" pitchFamily="18" charset="0"/>
              </a:rPr>
              <a:t> </a:t>
            </a:r>
            <a:endParaRPr lang="en-US" dirty="0">
              <a:latin typeface="Cambria" panose="02040503050406030204" pitchFamily="18" charset="0"/>
              <a:ea typeface="MS Mincho"/>
              <a:cs typeface="Times New Roman" panose="02020603050405020304" pitchFamily="18" charset="0"/>
            </a:endParaRPr>
          </a:p>
          <a:p>
            <a:pPr marL="0" marR="0" indent="0">
              <a:spcBef>
                <a:spcPts val="0"/>
              </a:spcBef>
              <a:spcAft>
                <a:spcPts val="0"/>
              </a:spcAft>
              <a:buNone/>
            </a:pPr>
            <a:r>
              <a:rPr lang="en-US" dirty="0">
                <a:latin typeface="Cambria" panose="02040503050406030204" pitchFamily="18" charset="0"/>
                <a:ea typeface="MS Mincho"/>
                <a:cs typeface="Times New Roman" panose="02020603050405020304" pitchFamily="18" charset="0"/>
              </a:rPr>
              <a:t>	3200 – Student Activities - $959,976</a:t>
            </a:r>
          </a:p>
          <a:p>
            <a:pPr marL="0" marR="0" indent="0">
              <a:spcBef>
                <a:spcPts val="0"/>
              </a:spcBef>
              <a:spcAft>
                <a:spcPts val="0"/>
              </a:spcAft>
              <a:buNone/>
            </a:pPr>
            <a:r>
              <a:rPr lang="en-US" dirty="0" smtClean="0">
                <a:latin typeface="Cambria" panose="02040503050406030204" pitchFamily="18" charset="0"/>
                <a:ea typeface="MS Mincho"/>
                <a:cs typeface="Times New Roman" panose="02020603050405020304" pitchFamily="18" charset="0"/>
              </a:rPr>
              <a:t>	3300 </a:t>
            </a:r>
            <a:r>
              <a:rPr lang="en-US" dirty="0">
                <a:latin typeface="Cambria" panose="02040503050406030204" pitchFamily="18" charset="0"/>
                <a:ea typeface="MS Mincho"/>
                <a:cs typeface="Times New Roman" panose="02020603050405020304" pitchFamily="18" charset="0"/>
              </a:rPr>
              <a:t>– Community Services - $29,891</a:t>
            </a:r>
          </a:p>
          <a:p>
            <a:pPr marL="0" marR="0" indent="0">
              <a:spcBef>
                <a:spcPts val="0"/>
              </a:spcBef>
              <a:spcAft>
                <a:spcPts val="0"/>
              </a:spcAft>
              <a:buNone/>
            </a:pPr>
            <a:r>
              <a:rPr lang="en-US" b="1" u="sng" dirty="0">
                <a:latin typeface="Cambria" panose="02040503050406030204" pitchFamily="18" charset="0"/>
                <a:ea typeface="MS Mincho"/>
                <a:cs typeface="Times New Roman" panose="02020603050405020304" pitchFamily="18" charset="0"/>
              </a:rPr>
              <a:t>3000 – Total Noninstructional Services - $989,867 – 1.8</a:t>
            </a:r>
            <a:r>
              <a:rPr lang="en-US" b="1" u="sng" dirty="0" smtClean="0">
                <a:latin typeface="Cambria" panose="02040503050406030204" pitchFamily="18" charset="0"/>
                <a:ea typeface="MS Mincho"/>
                <a:cs typeface="Times New Roman" panose="02020603050405020304" pitchFamily="18" charset="0"/>
              </a:rPr>
              <a:t>%</a:t>
            </a:r>
            <a:br>
              <a:rPr lang="en-US" b="1" u="sng" dirty="0" smtClean="0">
                <a:latin typeface="Cambria" panose="02040503050406030204" pitchFamily="18" charset="0"/>
                <a:ea typeface="MS Mincho"/>
                <a:cs typeface="Times New Roman" panose="02020603050405020304" pitchFamily="18" charset="0"/>
              </a:rPr>
            </a:br>
            <a:endParaRPr lang="en-US" dirty="0">
              <a:latin typeface="Cambria" panose="02040503050406030204" pitchFamily="18" charset="0"/>
              <a:ea typeface="MS Mincho"/>
              <a:cs typeface="Times New Roman" panose="02020603050405020304" pitchFamily="18" charset="0"/>
            </a:endParaRPr>
          </a:p>
          <a:p>
            <a:pPr marL="0" marR="0" indent="0">
              <a:spcBef>
                <a:spcPts val="0"/>
              </a:spcBef>
              <a:spcAft>
                <a:spcPts val="0"/>
              </a:spcAft>
              <a:buNone/>
            </a:pPr>
            <a:r>
              <a:rPr lang="en-US" dirty="0">
                <a:latin typeface="Cambria" panose="02040503050406030204" pitchFamily="18" charset="0"/>
                <a:ea typeface="MS Mincho"/>
                <a:cs typeface="Times New Roman" panose="02020603050405020304" pitchFamily="18" charset="0"/>
              </a:rPr>
              <a:t>	5100 – Debt Service - $3,944,548</a:t>
            </a:r>
          </a:p>
          <a:p>
            <a:pPr marL="0" marR="0" indent="0">
              <a:spcBef>
                <a:spcPts val="0"/>
              </a:spcBef>
              <a:spcAft>
                <a:spcPts val="0"/>
              </a:spcAft>
              <a:buNone/>
            </a:pPr>
            <a:r>
              <a:rPr lang="en-US" dirty="0">
                <a:latin typeface="Cambria" panose="02040503050406030204" pitchFamily="18" charset="0"/>
                <a:ea typeface="MS Mincho"/>
                <a:cs typeface="Times New Roman" panose="02020603050405020304" pitchFamily="18" charset="0"/>
              </a:rPr>
              <a:t>	5200 – Fund Transfers - $190,000</a:t>
            </a:r>
          </a:p>
          <a:p>
            <a:pPr marL="0" marR="0" indent="0">
              <a:spcBef>
                <a:spcPts val="0"/>
              </a:spcBef>
              <a:spcAft>
                <a:spcPts val="0"/>
              </a:spcAft>
              <a:buNone/>
            </a:pPr>
            <a:r>
              <a:rPr lang="en-US" b="1" u="sng" dirty="0" smtClean="0">
                <a:latin typeface="Cambria" panose="02040503050406030204" pitchFamily="18" charset="0"/>
                <a:ea typeface="MS Mincho"/>
                <a:cs typeface="Times New Roman" panose="02020603050405020304" pitchFamily="18" charset="0"/>
              </a:rPr>
              <a:t>5000 </a:t>
            </a:r>
            <a:r>
              <a:rPr lang="en-US" b="1" u="sng" dirty="0">
                <a:latin typeface="Cambria" panose="02040503050406030204" pitchFamily="18" charset="0"/>
                <a:ea typeface="MS Mincho"/>
                <a:cs typeface="Times New Roman" panose="02020603050405020304" pitchFamily="18" charset="0"/>
              </a:rPr>
              <a:t>– Total Other Expenditure - $4,134,548 – 7.4%</a:t>
            </a:r>
            <a:endParaRPr lang="en-US" dirty="0">
              <a:latin typeface="Cambria" panose="02040503050406030204" pitchFamily="18" charset="0"/>
              <a:ea typeface="MS Mincho"/>
              <a:cs typeface="Times New Roman" panose="02020603050405020304" pitchFamily="18" charset="0"/>
            </a:endParaRPr>
          </a:p>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18</a:t>
            </a:fld>
            <a:endParaRPr lang="en-US" dirty="0"/>
          </a:p>
        </p:txBody>
      </p:sp>
    </p:spTree>
    <p:extLst>
      <p:ext uri="{BB962C8B-B14F-4D97-AF65-F5344CB8AC3E}">
        <p14:creationId xmlns:p14="http://schemas.microsoft.com/office/powerpoint/2010/main" val="2803888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25106"/>
            <a:ext cx="7729728" cy="1188720"/>
          </a:xfrm>
        </p:spPr>
        <p:txBody>
          <a:bodyPr/>
          <a:lstStyle/>
          <a:p>
            <a:r>
              <a:rPr lang="en-US" dirty="0" smtClean="0"/>
              <a:t>Expenditures</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179904696"/>
              </p:ext>
            </p:extLst>
          </p:nvPr>
        </p:nvGraphicFramePr>
        <p:xfrm>
          <a:off x="2031163" y="1313826"/>
          <a:ext cx="8129674" cy="5597514"/>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fld id="{8A7A6979-0714-4377-B894-6BE4C2D6E202}" type="slidenum">
              <a:rPr lang="en-US" smtClean="0"/>
              <a:pPr/>
              <a:t>19</a:t>
            </a:fld>
            <a:endParaRPr lang="en-US" dirty="0"/>
          </a:p>
        </p:txBody>
      </p:sp>
    </p:spTree>
    <p:extLst>
      <p:ext uri="{BB962C8B-B14F-4D97-AF65-F5344CB8AC3E}">
        <p14:creationId xmlns:p14="http://schemas.microsoft.com/office/powerpoint/2010/main" val="2304686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2231137" y="1629293"/>
            <a:ext cx="7729728" cy="5062451"/>
          </a:xfrm>
        </p:spPr>
        <p:txBody>
          <a:bodyPr>
            <a:normAutofit fontScale="85000" lnSpcReduction="20000"/>
          </a:bodyPr>
          <a:lstStyle/>
          <a:p>
            <a:pPr marL="0" marR="0" indent="0">
              <a:spcBef>
                <a:spcPts val="0"/>
              </a:spcBef>
              <a:spcAft>
                <a:spcPts val="0"/>
              </a:spcAft>
              <a:buNone/>
            </a:pPr>
            <a:r>
              <a:rPr lang="en-US" dirty="0" smtClean="0">
                <a:latin typeface="Cambria" panose="02040503050406030204" pitchFamily="18" charset="0"/>
                <a:ea typeface="MS Mincho"/>
                <a:cs typeface="Times New Roman" panose="02020603050405020304" pitchFamily="18" charset="0"/>
              </a:rPr>
              <a:t>Dear </a:t>
            </a:r>
            <a:r>
              <a:rPr lang="en-US" dirty="0">
                <a:latin typeface="Cambria" panose="02040503050406030204" pitchFamily="18" charset="0"/>
                <a:ea typeface="MS Mincho"/>
                <a:cs typeface="Times New Roman" panose="02020603050405020304" pitchFamily="18" charset="0"/>
              </a:rPr>
              <a:t>Board Members:</a:t>
            </a:r>
          </a:p>
          <a:p>
            <a:pPr marL="0" marR="0" indent="0">
              <a:spcBef>
                <a:spcPts val="0"/>
              </a:spcBef>
              <a:spcAft>
                <a:spcPts val="0"/>
              </a:spcAft>
              <a:buNone/>
            </a:pPr>
            <a:r>
              <a:rPr lang="en-US" dirty="0">
                <a:latin typeface="Cambria" panose="02040503050406030204" pitchFamily="18" charset="0"/>
                <a:ea typeface="MS Mincho"/>
                <a:cs typeface="Times New Roman" panose="02020603050405020304" pitchFamily="18" charset="0"/>
              </a:rPr>
              <a:t> </a:t>
            </a:r>
          </a:p>
          <a:p>
            <a:pPr marL="0" marR="0" indent="0">
              <a:spcBef>
                <a:spcPts val="0"/>
              </a:spcBef>
              <a:spcAft>
                <a:spcPts val="0"/>
              </a:spcAft>
              <a:buNone/>
            </a:pPr>
            <a:r>
              <a:rPr lang="en-US" dirty="0">
                <a:latin typeface="Cambria" panose="02040503050406030204" pitchFamily="18" charset="0"/>
                <a:ea typeface="MS Mincho"/>
                <a:cs typeface="Times New Roman" panose="02020603050405020304" pitchFamily="18" charset="0"/>
              </a:rPr>
              <a:t>I want to personally thank you for adopting the proposed</a:t>
            </a:r>
            <a:r>
              <a:rPr lang="en-US" dirty="0">
                <a:solidFill>
                  <a:srgbClr val="C00000"/>
                </a:solidFill>
                <a:latin typeface="Cambria" panose="02040503050406030204" pitchFamily="18" charset="0"/>
                <a:ea typeface="MS Mincho"/>
                <a:cs typeface="Times New Roman" panose="02020603050405020304" pitchFamily="18" charset="0"/>
              </a:rPr>
              <a:t> </a:t>
            </a:r>
            <a:r>
              <a:rPr lang="en-US" dirty="0">
                <a:latin typeface="Cambria" panose="02040503050406030204" pitchFamily="18" charset="0"/>
                <a:ea typeface="MS Mincho"/>
                <a:cs typeface="Times New Roman" panose="02020603050405020304" pitchFamily="18" charset="0"/>
              </a:rPr>
              <a:t>budget at our last board meeting on May 15, 2019.  Act 1 guidelines state</a:t>
            </a:r>
            <a:r>
              <a:rPr lang="en-US" dirty="0">
                <a:solidFill>
                  <a:srgbClr val="C00000"/>
                </a:solidFill>
                <a:latin typeface="Cambria" panose="02040503050406030204" pitchFamily="18" charset="0"/>
                <a:ea typeface="MS Mincho"/>
                <a:cs typeface="Times New Roman" panose="02020603050405020304" pitchFamily="18" charset="0"/>
              </a:rPr>
              <a:t> </a:t>
            </a:r>
            <a:r>
              <a:rPr lang="en-US" dirty="0">
                <a:latin typeface="Cambria" panose="02040503050406030204" pitchFamily="18" charset="0"/>
                <a:ea typeface="MS Mincho"/>
                <a:cs typeface="Times New Roman" panose="02020603050405020304" pitchFamily="18" charset="0"/>
              </a:rPr>
              <a:t>that our school district’s deadline to adopt our 2019-20 </a:t>
            </a:r>
            <a:r>
              <a:rPr lang="en-US" dirty="0" smtClean="0">
                <a:latin typeface="Cambria" panose="02040503050406030204" pitchFamily="18" charset="0"/>
                <a:ea typeface="MS Mincho"/>
                <a:cs typeface="Times New Roman" panose="02020603050405020304" pitchFamily="18" charset="0"/>
              </a:rPr>
              <a:t>proposed budget </a:t>
            </a:r>
            <a:r>
              <a:rPr lang="en-US" dirty="0">
                <a:latin typeface="Cambria" panose="02040503050406030204" pitchFamily="18" charset="0"/>
                <a:ea typeface="MS Mincho"/>
                <a:cs typeface="Times New Roman" panose="02020603050405020304" pitchFamily="18" charset="0"/>
              </a:rPr>
              <a:t>was May 31, 2019.  Our deadline to adopt the 2019-20 final budget is June 30, 2019. </a:t>
            </a:r>
          </a:p>
          <a:p>
            <a:pPr marL="0" marR="0" indent="0">
              <a:spcBef>
                <a:spcPts val="0"/>
              </a:spcBef>
              <a:spcAft>
                <a:spcPts val="0"/>
              </a:spcAft>
              <a:buNone/>
            </a:pPr>
            <a:r>
              <a:rPr lang="en-US" dirty="0">
                <a:latin typeface="Cambria" panose="02040503050406030204" pitchFamily="18" charset="0"/>
                <a:ea typeface="MS Mincho"/>
                <a:cs typeface="Times New Roman" panose="02020603050405020304" pitchFamily="18" charset="0"/>
              </a:rPr>
              <a:t> </a:t>
            </a:r>
          </a:p>
          <a:p>
            <a:pPr marL="0" marR="0" indent="0">
              <a:spcBef>
                <a:spcPts val="0"/>
              </a:spcBef>
              <a:spcAft>
                <a:spcPts val="0"/>
              </a:spcAft>
              <a:buNone/>
            </a:pPr>
            <a:r>
              <a:rPr lang="en-US" dirty="0">
                <a:latin typeface="Cambria" panose="02040503050406030204" pitchFamily="18" charset="0"/>
                <a:ea typeface="MS Mincho"/>
                <a:cs typeface="Times New Roman" panose="02020603050405020304" pitchFamily="18" charset="0"/>
              </a:rPr>
              <a:t>The only limitation placed upon a board of school directors in adopting the annual budget is that the total amount of the budget shall not exceed the amount of funds, including the proposed annual tax levy and state appropriation, available for school purposes in that district.  In other words, a public school district is required to adopt a balanced budget.</a:t>
            </a:r>
            <a:r>
              <a:rPr lang="en-US" dirty="0">
                <a:solidFill>
                  <a:srgbClr val="C00000"/>
                </a:solidFill>
                <a:latin typeface="Cambria" panose="02040503050406030204" pitchFamily="18" charset="0"/>
                <a:ea typeface="MS Mincho"/>
                <a:cs typeface="Times New Roman" panose="02020603050405020304" pitchFamily="18" charset="0"/>
              </a:rPr>
              <a:t> </a:t>
            </a:r>
            <a:endParaRPr lang="en-US" dirty="0">
              <a:latin typeface="Cambria" panose="02040503050406030204" pitchFamily="18" charset="0"/>
              <a:ea typeface="MS Mincho"/>
              <a:cs typeface="Times New Roman" panose="02020603050405020304" pitchFamily="18" charset="0"/>
            </a:endParaRPr>
          </a:p>
          <a:p>
            <a:pPr marL="0" marR="0" indent="0">
              <a:spcBef>
                <a:spcPts val="0"/>
              </a:spcBef>
              <a:spcAft>
                <a:spcPts val="0"/>
              </a:spcAft>
              <a:buNone/>
            </a:pPr>
            <a:r>
              <a:rPr lang="en-US" dirty="0">
                <a:latin typeface="Cambria" panose="02040503050406030204" pitchFamily="18" charset="0"/>
                <a:ea typeface="MS Mincho"/>
                <a:cs typeface="Times New Roman" panose="02020603050405020304" pitchFamily="18" charset="0"/>
              </a:rPr>
              <a:t> </a:t>
            </a:r>
          </a:p>
          <a:p>
            <a:pPr marL="0" marR="0" indent="0">
              <a:spcBef>
                <a:spcPts val="0"/>
              </a:spcBef>
              <a:spcAft>
                <a:spcPts val="0"/>
              </a:spcAft>
              <a:buNone/>
            </a:pPr>
            <a:r>
              <a:rPr lang="en-US" dirty="0">
                <a:latin typeface="Cambria" panose="02040503050406030204" pitchFamily="18" charset="0"/>
                <a:ea typeface="MS Mincho"/>
                <a:cs typeface="Times New Roman" panose="02020603050405020304" pitchFamily="18" charset="0"/>
              </a:rPr>
              <a:t>Only governing board members and officers hold a fiduciary responsibility. This is the fundamental legal, or statutory, duty of board members.  “Fiduciary” is an old English word from the Latin for “faith” and “trust.”  It means as a board member you are someone who looks after the business and affairs of someone else, our school district, Albert Gallatin Area.</a:t>
            </a:r>
          </a:p>
          <a:p>
            <a:pPr marL="0" marR="0" indent="0">
              <a:spcBef>
                <a:spcPts val="0"/>
              </a:spcBef>
              <a:spcAft>
                <a:spcPts val="0"/>
              </a:spcAft>
              <a:buNone/>
            </a:pPr>
            <a:r>
              <a:rPr lang="en-US" dirty="0">
                <a:latin typeface="Cambria" panose="02040503050406030204" pitchFamily="18" charset="0"/>
                <a:ea typeface="MS Mincho"/>
                <a:cs typeface="Times New Roman" panose="02020603050405020304" pitchFamily="18" charset="0"/>
              </a:rPr>
              <a:t> </a:t>
            </a:r>
          </a:p>
          <a:p>
            <a:pPr marL="0" marR="0" indent="0">
              <a:spcBef>
                <a:spcPts val="0"/>
              </a:spcBef>
              <a:spcAft>
                <a:spcPts val="0"/>
              </a:spcAft>
              <a:buNone/>
            </a:pPr>
            <a:r>
              <a:rPr lang="en-US" dirty="0">
                <a:latin typeface="Cambria" panose="02040503050406030204" pitchFamily="18" charset="0"/>
                <a:ea typeface="MS Mincho"/>
                <a:cs typeface="Times New Roman" panose="02020603050405020304" pitchFamily="18" charset="0"/>
              </a:rPr>
              <a:t>Board members are the fiduciaries who steer the district towards a sustainable future by making</a:t>
            </a:r>
            <a:r>
              <a:rPr lang="en-US" dirty="0">
                <a:solidFill>
                  <a:srgbClr val="C00000"/>
                </a:solidFill>
                <a:latin typeface="Cambria" panose="02040503050406030204" pitchFamily="18" charset="0"/>
                <a:ea typeface="MS Mincho"/>
                <a:cs typeface="Times New Roman" panose="02020603050405020304" pitchFamily="18" charset="0"/>
              </a:rPr>
              <a:t> </a:t>
            </a:r>
            <a:r>
              <a:rPr lang="en-US" dirty="0">
                <a:latin typeface="Cambria" panose="02040503050406030204" pitchFamily="18" charset="0"/>
                <a:ea typeface="MS Mincho"/>
                <a:cs typeface="Times New Roman" panose="02020603050405020304" pitchFamily="18" charset="0"/>
              </a:rPr>
              <a:t>sound financial management decisions, as well as by making sure the district has adequate resources to advance its mission. School board members are public officials entrusted with governing a district’s public schools. The role of the school board is to ensure that school districts are responsive to the values, beliefs and priorities of their community.</a:t>
            </a:r>
          </a:p>
          <a:p>
            <a:pPr marL="0" marR="0" indent="0">
              <a:spcBef>
                <a:spcPts val="0"/>
              </a:spcBef>
              <a:spcAft>
                <a:spcPts val="0"/>
              </a:spcAft>
              <a:buNone/>
            </a:pPr>
            <a:r>
              <a:rPr lang="en-US" dirty="0">
                <a:latin typeface="Cambria" panose="02040503050406030204" pitchFamily="18" charset="0"/>
                <a:ea typeface="MS Mincho"/>
                <a:cs typeface="Times New Roman" panose="02020603050405020304" pitchFamily="18" charset="0"/>
              </a:rPr>
              <a:t> </a:t>
            </a:r>
          </a:p>
          <a:p>
            <a:pPr marL="0" marR="0" indent="0">
              <a:spcBef>
                <a:spcPts val="0"/>
              </a:spcBef>
              <a:spcAft>
                <a:spcPts val="0"/>
              </a:spcAft>
              <a:buNone/>
            </a:pPr>
            <a:r>
              <a:rPr lang="en-US" dirty="0">
                <a:latin typeface="Cambria" panose="02040503050406030204" pitchFamily="18" charset="0"/>
                <a:ea typeface="MS Mincho"/>
                <a:cs typeface="Times New Roman" panose="02020603050405020304" pitchFamily="18" charset="0"/>
              </a:rPr>
              <a:t>Even though the budget is an annual estimate and a roadmap for the fiscal year, those values, beliefs and priorities are influenced by the budget.</a:t>
            </a:r>
          </a:p>
          <a:p>
            <a:pPr marL="0" marR="0" indent="0">
              <a:spcBef>
                <a:spcPts val="0"/>
              </a:spcBef>
              <a:spcAft>
                <a:spcPts val="0"/>
              </a:spcAft>
              <a:buNone/>
            </a:pPr>
            <a:r>
              <a:rPr lang="en-US" dirty="0">
                <a:latin typeface="Cambria" panose="02040503050406030204" pitchFamily="18" charset="0"/>
                <a:ea typeface="MS Mincho"/>
                <a:cs typeface="Times New Roman" panose="02020603050405020304" pitchFamily="18" charset="0"/>
              </a:rPr>
              <a:t> </a:t>
            </a:r>
          </a:p>
          <a:p>
            <a:pPr marL="0" marR="0" indent="0">
              <a:spcBef>
                <a:spcPts val="0"/>
              </a:spcBef>
              <a:spcAft>
                <a:spcPts val="0"/>
              </a:spcAft>
              <a:buNone/>
            </a:pPr>
            <a:r>
              <a:rPr lang="en-US" dirty="0">
                <a:latin typeface="Cambria" panose="02040503050406030204" pitchFamily="18" charset="0"/>
                <a:ea typeface="MS Mincho"/>
                <a:cs typeface="Times New Roman" panose="02020603050405020304" pitchFamily="18" charset="0"/>
              </a:rPr>
              <a:t>That being said, let’s proceed with the 2019-20 General Operating Budget!</a:t>
            </a:r>
          </a:p>
          <a:p>
            <a:pPr marL="0" indent="0">
              <a:buNone/>
            </a:pPr>
            <a:endParaRPr lang="en-US" dirty="0"/>
          </a:p>
        </p:txBody>
      </p:sp>
      <p:sp>
        <p:nvSpPr>
          <p:cNvPr id="10" name="Title 9"/>
          <p:cNvSpPr>
            <a:spLocks noGrp="1"/>
          </p:cNvSpPr>
          <p:nvPr>
            <p:ph type="title"/>
          </p:nvPr>
        </p:nvSpPr>
        <p:spPr>
          <a:xfrm>
            <a:off x="2231136" y="183295"/>
            <a:ext cx="7729728" cy="1188720"/>
          </a:xfrm>
        </p:spPr>
        <p:txBody>
          <a:bodyPr/>
          <a:lstStyle/>
          <a:p>
            <a:r>
              <a:rPr lang="en-US" dirty="0" smtClean="0"/>
              <a:t>2019-20 AGASD Budget Review</a:t>
            </a:r>
            <a:endParaRPr lang="en-US" dirty="0"/>
          </a:p>
        </p:txBody>
      </p:sp>
      <p:sp>
        <p:nvSpPr>
          <p:cNvPr id="12" name="Slide Number Placeholder 11"/>
          <p:cNvSpPr>
            <a:spLocks noGrp="1"/>
          </p:cNvSpPr>
          <p:nvPr>
            <p:ph type="sldNum" sz="quarter" idx="12"/>
          </p:nvPr>
        </p:nvSpPr>
        <p:spPr/>
        <p:txBody>
          <a:bodyPr/>
          <a:lstStyle/>
          <a:p>
            <a:fld id="{8A7A6979-0714-4377-B894-6BE4C2D6E202}" type="slidenum">
              <a:rPr lang="en-US" smtClean="0"/>
              <a:pPr/>
              <a:t>2</a:t>
            </a:fld>
            <a:endParaRPr lang="en-US" dirty="0"/>
          </a:p>
        </p:txBody>
      </p:sp>
    </p:spTree>
    <p:extLst>
      <p:ext uri="{BB962C8B-B14F-4D97-AF65-F5344CB8AC3E}">
        <p14:creationId xmlns:p14="http://schemas.microsoft.com/office/powerpoint/2010/main" val="3165304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25106"/>
            <a:ext cx="7729728" cy="1188720"/>
          </a:xfrm>
        </p:spPr>
        <p:txBody>
          <a:bodyPr/>
          <a:lstStyle/>
          <a:p>
            <a:r>
              <a:rPr lang="en-US" dirty="0" smtClean="0"/>
              <a:t>expenditures</a:t>
            </a:r>
            <a:endParaRPr lang="en-US"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3462515" y="428729"/>
            <a:ext cx="5266970" cy="7209186"/>
          </a:xfrm>
        </p:spPr>
      </p:pic>
      <p:sp>
        <p:nvSpPr>
          <p:cNvPr id="6" name="Slide Number Placeholder 5"/>
          <p:cNvSpPr>
            <a:spLocks noGrp="1"/>
          </p:cNvSpPr>
          <p:nvPr>
            <p:ph type="sldNum" sz="quarter" idx="12"/>
          </p:nvPr>
        </p:nvSpPr>
        <p:spPr/>
        <p:txBody>
          <a:bodyPr/>
          <a:lstStyle/>
          <a:p>
            <a:fld id="{8A7A6979-0714-4377-B894-6BE4C2D6E202}" type="slidenum">
              <a:rPr lang="en-US" smtClean="0"/>
              <a:pPr/>
              <a:t>20</a:t>
            </a:fld>
            <a:endParaRPr lang="en-US" dirty="0"/>
          </a:p>
        </p:txBody>
      </p:sp>
    </p:spTree>
    <p:extLst>
      <p:ext uri="{BB962C8B-B14F-4D97-AF65-F5344CB8AC3E}">
        <p14:creationId xmlns:p14="http://schemas.microsoft.com/office/powerpoint/2010/main" val="3714103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690372"/>
            <a:ext cx="7729728" cy="1188720"/>
          </a:xfrm>
        </p:spPr>
        <p:txBody>
          <a:bodyPr/>
          <a:lstStyle/>
          <a:p>
            <a:r>
              <a:rPr lang="en-US" dirty="0" smtClean="0"/>
              <a:t>Fringe benefits - $15,456,267</a:t>
            </a:r>
            <a:endParaRPr lang="en-US" dirty="0"/>
          </a:p>
        </p:txBody>
      </p:sp>
      <p:sp>
        <p:nvSpPr>
          <p:cNvPr id="3" name="Content Placeholder 2"/>
          <p:cNvSpPr>
            <a:spLocks noGrp="1"/>
          </p:cNvSpPr>
          <p:nvPr>
            <p:ph idx="1"/>
          </p:nvPr>
        </p:nvSpPr>
        <p:spPr>
          <a:xfrm>
            <a:off x="2231136" y="2227812"/>
            <a:ext cx="7729728" cy="4472246"/>
          </a:xfrm>
        </p:spPr>
        <p:txBody>
          <a:bodyPr>
            <a:normAutofit fontScale="70000" lnSpcReduction="20000"/>
          </a:bodyPr>
          <a:lstStyle/>
          <a:p>
            <a:r>
              <a:rPr lang="en-US" sz="2200" dirty="0"/>
              <a:t>Medical - 27.88% - $4,309,220</a:t>
            </a:r>
          </a:p>
          <a:p>
            <a:r>
              <a:rPr lang="en-US" sz="2200" dirty="0" smtClean="0"/>
              <a:t>Dental </a:t>
            </a:r>
            <a:r>
              <a:rPr lang="en-US" sz="2200" dirty="0"/>
              <a:t>– 1.37% - $212,004</a:t>
            </a:r>
          </a:p>
          <a:p>
            <a:r>
              <a:rPr lang="en-US" sz="2200" dirty="0" smtClean="0"/>
              <a:t>Rx </a:t>
            </a:r>
            <a:r>
              <a:rPr lang="en-US" sz="2200" dirty="0"/>
              <a:t>– Prescription Drug – 7.71% - $1,191,155</a:t>
            </a:r>
          </a:p>
          <a:p>
            <a:r>
              <a:rPr lang="en-US" sz="2200" dirty="0" smtClean="0"/>
              <a:t>Vision </a:t>
            </a:r>
            <a:r>
              <a:rPr lang="en-US" sz="2200" dirty="0"/>
              <a:t>– 0.17% - $26,855 </a:t>
            </a:r>
          </a:p>
          <a:p>
            <a:r>
              <a:rPr lang="en-US" sz="2200" dirty="0" smtClean="0"/>
              <a:t>Social </a:t>
            </a:r>
            <a:r>
              <a:rPr lang="en-US" sz="2200" dirty="0"/>
              <a:t>Security – 10.54% - $1,629,109</a:t>
            </a:r>
          </a:p>
          <a:p>
            <a:r>
              <a:rPr lang="en-US" sz="2200" dirty="0" smtClean="0"/>
              <a:t>Retirement </a:t>
            </a:r>
            <a:r>
              <a:rPr lang="en-US" sz="2200" dirty="0"/>
              <a:t>– 47.24% - $7,302,245</a:t>
            </a:r>
          </a:p>
          <a:p>
            <a:r>
              <a:rPr lang="en-US" sz="2200" dirty="0" smtClean="0"/>
              <a:t>Life </a:t>
            </a:r>
            <a:r>
              <a:rPr lang="en-US" sz="2200" dirty="0"/>
              <a:t>Insurance – 0.18% - $27,897</a:t>
            </a:r>
          </a:p>
          <a:p>
            <a:r>
              <a:rPr lang="en-US" sz="2200" dirty="0" smtClean="0"/>
              <a:t>Tuition </a:t>
            </a:r>
            <a:r>
              <a:rPr lang="en-US" sz="2200" dirty="0"/>
              <a:t>Reimbursement – 0.39% - $60,000</a:t>
            </a:r>
          </a:p>
          <a:p>
            <a:r>
              <a:rPr lang="en-US" sz="2200" dirty="0"/>
              <a:t>Unemployment Comp – 0.25% - $38,500</a:t>
            </a:r>
          </a:p>
          <a:p>
            <a:r>
              <a:rPr lang="en-US" sz="2200" dirty="0"/>
              <a:t>Workers’ Comp – 1.24% - $191,665</a:t>
            </a:r>
          </a:p>
          <a:p>
            <a:r>
              <a:rPr lang="en-US" sz="2200" dirty="0"/>
              <a:t>Retiree Health Insurance – 2.86% - $442,617</a:t>
            </a:r>
          </a:p>
          <a:p>
            <a:r>
              <a:rPr lang="en-US" sz="2200" dirty="0"/>
              <a:t>Buy-Out Incentives – 0.16% - $25,000 </a:t>
            </a:r>
          </a:p>
          <a:p>
            <a:pPr marL="0" indent="0">
              <a:buNone/>
            </a:pPr>
            <a:r>
              <a:rPr lang="en-US" dirty="0"/>
              <a:t> </a:t>
            </a:r>
          </a:p>
          <a:p>
            <a:pPr marL="0" indent="0" algn="ctr">
              <a:buNone/>
            </a:pPr>
            <a:r>
              <a:rPr lang="en-US" dirty="0"/>
              <a:t>Retirement, medical, social security and prescription drug comprise 93.4% of fringe.</a:t>
            </a:r>
          </a:p>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pPr/>
              <a:t>21</a:t>
            </a:fld>
            <a:endParaRPr lang="en-US" dirty="0"/>
          </a:p>
        </p:txBody>
      </p:sp>
    </p:spTree>
    <p:extLst>
      <p:ext uri="{BB962C8B-B14F-4D97-AF65-F5344CB8AC3E}">
        <p14:creationId xmlns:p14="http://schemas.microsoft.com/office/powerpoint/2010/main" val="1063980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682059"/>
            <a:ext cx="7729728" cy="1188720"/>
          </a:xfrm>
        </p:spPr>
        <p:txBody>
          <a:bodyPr/>
          <a:lstStyle/>
          <a:p>
            <a:r>
              <a:rPr lang="en-US" dirty="0" smtClean="0"/>
              <a:t>BENEFITS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3765592" y="1002994"/>
            <a:ext cx="4660816" cy="6799814"/>
          </a:xfrm>
        </p:spPr>
      </p:pic>
      <p:sp>
        <p:nvSpPr>
          <p:cNvPr id="7" name="Slide Number Placeholder 6"/>
          <p:cNvSpPr>
            <a:spLocks noGrp="1"/>
          </p:cNvSpPr>
          <p:nvPr>
            <p:ph type="sldNum" sz="quarter" idx="12"/>
          </p:nvPr>
        </p:nvSpPr>
        <p:spPr/>
        <p:txBody>
          <a:bodyPr/>
          <a:lstStyle/>
          <a:p>
            <a:fld id="{8A7A6979-0714-4377-B894-6BE4C2D6E202}" type="slidenum">
              <a:rPr lang="en-US" smtClean="0"/>
              <a:pPr/>
              <a:t>22</a:t>
            </a:fld>
            <a:endParaRPr lang="en-US" dirty="0"/>
          </a:p>
        </p:txBody>
      </p:sp>
    </p:spTree>
    <p:extLst>
      <p:ext uri="{BB962C8B-B14F-4D97-AF65-F5344CB8AC3E}">
        <p14:creationId xmlns:p14="http://schemas.microsoft.com/office/powerpoint/2010/main" val="263073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682059"/>
            <a:ext cx="7729728" cy="1188720"/>
          </a:xfrm>
        </p:spPr>
        <p:txBody>
          <a:bodyPr/>
          <a:lstStyle/>
          <a:p>
            <a:r>
              <a:rPr lang="en-US" dirty="0" smtClean="0"/>
              <a:t>BENEFITS</a:t>
            </a:r>
            <a:endParaRPr lang="en-US"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3846764" y="91118"/>
            <a:ext cx="4498473" cy="8553152"/>
          </a:xfrm>
        </p:spPr>
      </p:pic>
      <p:sp>
        <p:nvSpPr>
          <p:cNvPr id="6" name="Slide Number Placeholder 5"/>
          <p:cNvSpPr>
            <a:spLocks noGrp="1"/>
          </p:cNvSpPr>
          <p:nvPr>
            <p:ph type="sldNum" sz="quarter" idx="12"/>
          </p:nvPr>
        </p:nvSpPr>
        <p:spPr/>
        <p:txBody>
          <a:bodyPr/>
          <a:lstStyle/>
          <a:p>
            <a:fld id="{8A7A6979-0714-4377-B894-6BE4C2D6E202}" type="slidenum">
              <a:rPr lang="en-US" smtClean="0"/>
              <a:pPr/>
              <a:t>23</a:t>
            </a:fld>
            <a:endParaRPr lang="en-US" dirty="0"/>
          </a:p>
        </p:txBody>
      </p:sp>
    </p:spTree>
    <p:extLst>
      <p:ext uri="{BB962C8B-B14F-4D97-AF65-F5344CB8AC3E}">
        <p14:creationId xmlns:p14="http://schemas.microsoft.com/office/powerpoint/2010/main" val="4137261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7885" y="765186"/>
            <a:ext cx="7729728" cy="1188720"/>
          </a:xfrm>
        </p:spPr>
        <p:txBody>
          <a:bodyPr/>
          <a:lstStyle/>
          <a:p>
            <a:r>
              <a:rPr lang="en-US" dirty="0" smtClean="0"/>
              <a:t>Retirement - $7,302,245</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73483142"/>
              </p:ext>
            </p:extLst>
          </p:nvPr>
        </p:nvGraphicFramePr>
        <p:xfrm>
          <a:off x="408709" y="2676691"/>
          <a:ext cx="4707775" cy="3145478"/>
        </p:xfrm>
        <a:graphic>
          <a:graphicData uri="http://schemas.openxmlformats.org/drawingml/2006/table">
            <a:tbl>
              <a:tblPr>
                <a:tableStyleId>{5C22544A-7EE6-4342-B048-85BDC9FD1C3A}</a:tableStyleId>
              </a:tblPr>
              <a:tblGrid>
                <a:gridCol w="817322">
                  <a:extLst>
                    <a:ext uri="{9D8B030D-6E8A-4147-A177-3AD203B41FA5}">
                      <a16:colId xmlns:a16="http://schemas.microsoft.com/office/drawing/2014/main" val="1325862725"/>
                    </a:ext>
                  </a:extLst>
                </a:gridCol>
                <a:gridCol w="997133">
                  <a:extLst>
                    <a:ext uri="{9D8B030D-6E8A-4147-A177-3AD203B41FA5}">
                      <a16:colId xmlns:a16="http://schemas.microsoft.com/office/drawing/2014/main" val="1291530451"/>
                    </a:ext>
                  </a:extLst>
                </a:gridCol>
                <a:gridCol w="1324062">
                  <a:extLst>
                    <a:ext uri="{9D8B030D-6E8A-4147-A177-3AD203B41FA5}">
                      <a16:colId xmlns:a16="http://schemas.microsoft.com/office/drawing/2014/main" val="3886634211"/>
                    </a:ext>
                  </a:extLst>
                </a:gridCol>
                <a:gridCol w="784629">
                  <a:extLst>
                    <a:ext uri="{9D8B030D-6E8A-4147-A177-3AD203B41FA5}">
                      <a16:colId xmlns:a16="http://schemas.microsoft.com/office/drawing/2014/main" val="2412318491"/>
                    </a:ext>
                  </a:extLst>
                </a:gridCol>
                <a:gridCol w="784629">
                  <a:extLst>
                    <a:ext uri="{9D8B030D-6E8A-4147-A177-3AD203B41FA5}">
                      <a16:colId xmlns:a16="http://schemas.microsoft.com/office/drawing/2014/main" val="100721532"/>
                    </a:ext>
                  </a:extLst>
                </a:gridCol>
              </a:tblGrid>
              <a:tr h="224677">
                <a:tc>
                  <a:txBody>
                    <a:bodyPr/>
                    <a:lstStyle/>
                    <a:p>
                      <a:pPr algn="ctr"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AFR</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AFR</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Net</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33702064"/>
                  </a:ext>
                </a:extLst>
              </a:tr>
              <a:tr h="224677">
                <a:tc>
                  <a:txBody>
                    <a:bodyPr/>
                    <a:lstStyle/>
                    <a:p>
                      <a:pPr algn="ctr" fontAlgn="b"/>
                      <a:r>
                        <a:rPr lang="en-US" sz="1100" u="none" strike="noStrike">
                          <a:effectLst/>
                        </a:rPr>
                        <a:t>Year</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Expenitures</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Reimbursement</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Cost</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Rate</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57558227"/>
                  </a:ext>
                </a:extLst>
              </a:tr>
              <a:tr h="224677">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Obj 230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7820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08597418"/>
                  </a:ext>
                </a:extLst>
              </a:tr>
              <a:tr h="224677">
                <a:tc>
                  <a:txBody>
                    <a:bodyPr/>
                    <a:lstStyle/>
                    <a:p>
                      <a:pPr algn="l" fontAlgn="b"/>
                      <a:r>
                        <a:rPr lang="en-US" sz="1100" u="none" strike="noStrike">
                          <a:effectLst/>
                        </a:rPr>
                        <a:t>2007-2008</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1,329,641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839,170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490,471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7.13%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65967955"/>
                  </a:ext>
                </a:extLst>
              </a:tr>
              <a:tr h="224677">
                <a:tc>
                  <a:txBody>
                    <a:bodyPr/>
                    <a:lstStyle/>
                    <a:p>
                      <a:pPr algn="l" fontAlgn="b"/>
                      <a:r>
                        <a:rPr lang="en-US" sz="1100" u="none" strike="noStrike">
                          <a:effectLst/>
                        </a:rPr>
                        <a:t>2008-2009</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926,354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640,364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285,990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4.76%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95120348"/>
                  </a:ext>
                </a:extLst>
              </a:tr>
              <a:tr h="224677">
                <a:tc>
                  <a:txBody>
                    <a:bodyPr/>
                    <a:lstStyle/>
                    <a:p>
                      <a:pPr algn="l" fontAlgn="b"/>
                      <a:r>
                        <a:rPr lang="en-US" sz="1100" u="none" strike="noStrike">
                          <a:effectLst/>
                        </a:rPr>
                        <a:t>2009-2010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960,651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643,452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317,199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4.78%</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1182785"/>
                  </a:ext>
                </a:extLst>
              </a:tr>
              <a:tr h="224677">
                <a:tc>
                  <a:txBody>
                    <a:bodyPr/>
                    <a:lstStyle/>
                    <a:p>
                      <a:pPr algn="l" fontAlgn="b"/>
                      <a:r>
                        <a:rPr lang="en-US" sz="1100" u="none" strike="noStrike">
                          <a:effectLst/>
                        </a:rPr>
                        <a:t>2010-2011</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1,111,194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757,339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353,855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5.64%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60702534"/>
                  </a:ext>
                </a:extLst>
              </a:tr>
              <a:tr h="224677">
                <a:tc>
                  <a:txBody>
                    <a:bodyPr/>
                    <a:lstStyle/>
                    <a:p>
                      <a:pPr algn="l" fontAlgn="b"/>
                      <a:r>
                        <a:rPr lang="en-US" sz="1100" u="none" strike="noStrike">
                          <a:effectLst/>
                        </a:rPr>
                        <a:t>2011-2012</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1,659,845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1,077,443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582,402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8.65%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39095927"/>
                  </a:ext>
                </a:extLst>
              </a:tr>
              <a:tr h="224677">
                <a:tc>
                  <a:txBody>
                    <a:bodyPr/>
                    <a:lstStyle/>
                    <a:p>
                      <a:pPr algn="l" fontAlgn="b"/>
                      <a:r>
                        <a:rPr lang="en-US" sz="1100" u="none" strike="noStrike">
                          <a:effectLst/>
                        </a:rPr>
                        <a:t>2012-2013</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2,409,342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1,578,474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830,868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12.36%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96204440"/>
                  </a:ext>
                </a:extLst>
              </a:tr>
              <a:tr h="224677">
                <a:tc>
                  <a:txBody>
                    <a:bodyPr/>
                    <a:lstStyle/>
                    <a:p>
                      <a:pPr algn="l" fontAlgn="b"/>
                      <a:r>
                        <a:rPr lang="en-US" sz="1100" u="none" strike="noStrike">
                          <a:effectLst/>
                        </a:rPr>
                        <a:t>2013-2014</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3,329,682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2,264,521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1,065,161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16.93%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14639877"/>
                  </a:ext>
                </a:extLst>
              </a:tr>
              <a:tr h="224677">
                <a:tc>
                  <a:txBody>
                    <a:bodyPr/>
                    <a:lstStyle/>
                    <a:p>
                      <a:pPr algn="l" fontAlgn="b"/>
                      <a:r>
                        <a:rPr lang="en-US" sz="1100" u="none" strike="noStrike">
                          <a:effectLst/>
                        </a:rPr>
                        <a:t>2014-2015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4,256,784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2,977,052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1,279,732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21.40%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10251620"/>
                  </a:ext>
                </a:extLst>
              </a:tr>
              <a:tr h="224677">
                <a:tc>
                  <a:txBody>
                    <a:bodyPr/>
                    <a:lstStyle/>
                    <a:p>
                      <a:pPr algn="l" fontAlgn="b"/>
                      <a:r>
                        <a:rPr lang="en-US" sz="1100" u="none" strike="noStrike">
                          <a:effectLst/>
                        </a:rPr>
                        <a:t>2015-2016</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5,120,524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3,540,004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1,580,520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25.84%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1634959"/>
                  </a:ext>
                </a:extLst>
              </a:tr>
              <a:tr h="224677">
                <a:tc>
                  <a:txBody>
                    <a:bodyPr/>
                    <a:lstStyle/>
                    <a:p>
                      <a:pPr algn="l" fontAlgn="b"/>
                      <a:r>
                        <a:rPr lang="en-US" sz="1100" u="none" strike="noStrike">
                          <a:effectLst/>
                        </a:rPr>
                        <a:t>2016-2017</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5,772,208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4,102,126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1,670,082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30.03%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16787952"/>
                  </a:ext>
                </a:extLst>
              </a:tr>
              <a:tr h="224677">
                <a:tc>
                  <a:txBody>
                    <a:bodyPr/>
                    <a:lstStyle/>
                    <a:p>
                      <a:pPr algn="l" fontAlgn="b"/>
                      <a:r>
                        <a:rPr lang="en-US" sz="1100" u="none" strike="noStrike">
                          <a:effectLst/>
                        </a:rPr>
                        <a:t>2017-2018</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6,389,564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4,443,007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1,946,557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32.57%</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58591848"/>
                  </a:ext>
                </a:extLst>
              </a:tr>
            </a:tbl>
          </a:graphicData>
        </a:graphic>
      </p:graphicFrame>
      <p:graphicFrame>
        <p:nvGraphicFramePr>
          <p:cNvPr id="5" name="Content Placeholder 3">
            <a:extLst>
              <a:ext uri="{FF2B5EF4-FFF2-40B4-BE49-F238E27FC236}">
                <a16:creationId xmlns:a16="http://schemas.microsoft.com/office/drawing/2014/main" id="{55F05AC4-8CD7-4AB9-90A0-B033F425D0D4}"/>
              </a:ext>
            </a:extLst>
          </p:cNvPr>
          <p:cNvGraphicFramePr>
            <a:graphicFrameLocks/>
          </p:cNvGraphicFramePr>
          <p:nvPr>
            <p:extLst>
              <p:ext uri="{D42A27DB-BD31-4B8C-83A1-F6EECF244321}">
                <p14:modId xmlns:p14="http://schemas.microsoft.com/office/powerpoint/2010/main" val="1202076629"/>
              </p:ext>
            </p:extLst>
          </p:nvPr>
        </p:nvGraphicFramePr>
        <p:xfrm>
          <a:off x="6290734" y="2779461"/>
          <a:ext cx="5483075" cy="3101975"/>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6"/>
          <p:cNvSpPr>
            <a:spLocks noGrp="1"/>
          </p:cNvSpPr>
          <p:nvPr>
            <p:ph type="sldNum" sz="quarter" idx="12"/>
          </p:nvPr>
        </p:nvSpPr>
        <p:spPr/>
        <p:txBody>
          <a:bodyPr/>
          <a:lstStyle/>
          <a:p>
            <a:fld id="{8A7A6979-0714-4377-B894-6BE4C2D6E202}" type="slidenum">
              <a:rPr lang="en-US" smtClean="0"/>
              <a:pPr/>
              <a:t>24</a:t>
            </a:fld>
            <a:endParaRPr lang="en-US" dirty="0"/>
          </a:p>
        </p:txBody>
      </p:sp>
    </p:spTree>
    <p:extLst>
      <p:ext uri="{BB962C8B-B14F-4D97-AF65-F5344CB8AC3E}">
        <p14:creationId xmlns:p14="http://schemas.microsoft.com/office/powerpoint/2010/main" val="4206991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715310"/>
            <a:ext cx="7729728" cy="1188720"/>
          </a:xfrm>
        </p:spPr>
        <p:txBody>
          <a:bodyPr/>
          <a:lstStyle/>
          <a:p>
            <a:r>
              <a:rPr lang="en-US" dirty="0" smtClean="0"/>
              <a:t>Retirement - </a:t>
            </a:r>
            <a:r>
              <a:rPr lang="en-US" dirty="0"/>
              <a:t>$7,302,245</a:t>
            </a:r>
          </a:p>
        </p:txBody>
      </p:sp>
      <p:sp>
        <p:nvSpPr>
          <p:cNvPr id="5" name="Content Placeholder 4"/>
          <p:cNvSpPr>
            <a:spLocks noGrp="1"/>
          </p:cNvSpPr>
          <p:nvPr>
            <p:ph idx="1"/>
          </p:nvPr>
        </p:nvSpPr>
        <p:spPr/>
        <p:txBody>
          <a:bodyPr/>
          <a:lstStyle/>
          <a:p>
            <a:r>
              <a:rPr lang="en-US" dirty="0"/>
              <a:t>The District will spend approximately 34.3 cents per dollar of salary for retirement costs in 2019-20.  The District has no control over contributions to the state retirement system. The retirement contribution for the state pension fund for school employees is established by a state agency - PSERS. Retirement costs benefit the employee in the form of future income.  The cost increase to the District is based on state law, which stipulates how the District contribution is calculated. Pension costs have risen from 4.76% of payroll in 2008-09 to 33.43% in 2018-19, over </a:t>
            </a:r>
            <a:r>
              <a:rPr lang="en-US" b="1" dirty="0"/>
              <a:t>6</a:t>
            </a:r>
            <a:r>
              <a:rPr lang="en-US" b="1" dirty="0" smtClean="0"/>
              <a:t>00</a:t>
            </a:r>
            <a:r>
              <a:rPr lang="en-US" b="1" dirty="0"/>
              <a:t>%!</a:t>
            </a:r>
            <a:r>
              <a:rPr lang="en-US" dirty="0"/>
              <a:t>  The 2019-20 rate is 34.29% with a rate of 36.30 projected for 2023-24.  </a:t>
            </a:r>
            <a:r>
              <a:rPr lang="en-US" b="1" u="sng" dirty="0"/>
              <a:t>This retirement cost will increase spending without any salary increase!</a:t>
            </a:r>
            <a:endParaRPr lang="en-US" dirty="0"/>
          </a:p>
          <a:p>
            <a:pPr marL="0" indent="0">
              <a:buNone/>
            </a:pPr>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25</a:t>
            </a:fld>
            <a:endParaRPr lang="en-US" dirty="0"/>
          </a:p>
        </p:txBody>
      </p:sp>
    </p:spTree>
    <p:extLst>
      <p:ext uri="{BB962C8B-B14F-4D97-AF65-F5344CB8AC3E}">
        <p14:creationId xmlns:p14="http://schemas.microsoft.com/office/powerpoint/2010/main" val="1923165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Debt service - $4,130,775</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30571813"/>
              </p:ext>
            </p:extLst>
          </p:nvPr>
        </p:nvGraphicFramePr>
        <p:xfrm>
          <a:off x="802352" y="2510439"/>
          <a:ext cx="4908493" cy="3000062"/>
        </p:xfrm>
        <a:graphic>
          <a:graphicData uri="http://schemas.openxmlformats.org/drawingml/2006/table">
            <a:tbl>
              <a:tblPr firstRow="1" firstCol="1" bandRow="1">
                <a:tableStyleId>{5C22544A-7EE6-4342-B048-85BDC9FD1C3A}</a:tableStyleId>
              </a:tblPr>
              <a:tblGrid>
                <a:gridCol w="944513">
                  <a:extLst>
                    <a:ext uri="{9D8B030D-6E8A-4147-A177-3AD203B41FA5}">
                      <a16:colId xmlns:a16="http://schemas.microsoft.com/office/drawing/2014/main" val="1160737292"/>
                    </a:ext>
                  </a:extLst>
                </a:gridCol>
                <a:gridCol w="1244702">
                  <a:extLst>
                    <a:ext uri="{9D8B030D-6E8A-4147-A177-3AD203B41FA5}">
                      <a16:colId xmlns:a16="http://schemas.microsoft.com/office/drawing/2014/main" val="3356006832"/>
                    </a:ext>
                  </a:extLst>
                </a:gridCol>
                <a:gridCol w="1474576">
                  <a:extLst>
                    <a:ext uri="{9D8B030D-6E8A-4147-A177-3AD203B41FA5}">
                      <a16:colId xmlns:a16="http://schemas.microsoft.com/office/drawing/2014/main" val="1625171520"/>
                    </a:ext>
                  </a:extLst>
                </a:gridCol>
                <a:gridCol w="1244702">
                  <a:extLst>
                    <a:ext uri="{9D8B030D-6E8A-4147-A177-3AD203B41FA5}">
                      <a16:colId xmlns:a16="http://schemas.microsoft.com/office/drawing/2014/main" val="2208245062"/>
                    </a:ext>
                  </a:extLst>
                </a:gridCol>
              </a:tblGrid>
              <a:tr h="230774">
                <a:tc>
                  <a:txBody>
                    <a:bodyPr/>
                    <a:lstStyle/>
                    <a:p>
                      <a:pPr marL="0" marR="0" algn="ctr">
                        <a:lnSpc>
                          <a:spcPct val="107000"/>
                        </a:lnSpc>
                        <a:spcBef>
                          <a:spcPts val="0"/>
                        </a:spcBef>
                        <a:spcAft>
                          <a:spcPts val="0"/>
                        </a:spcAft>
                      </a:pPr>
                      <a:r>
                        <a:rPr lang="en-US" sz="1200">
                          <a:effectLst/>
                        </a:rPr>
                        <a:t>Year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72377291"/>
                  </a:ext>
                </a:extLst>
              </a:tr>
              <a:tr h="230774">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smtClean="0">
                          <a:effectLst/>
                        </a:rPr>
                        <a:t>Total Expense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smtClean="0">
                          <a:effectLst/>
                        </a:rPr>
                        <a:t>Total Reimbursement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smtClean="0">
                          <a:effectLst/>
                        </a:rPr>
                        <a:t>Net</a:t>
                      </a:r>
                      <a:r>
                        <a:rPr lang="en-US" sz="1200" baseline="0" dirty="0" smtClean="0">
                          <a:effectLst/>
                        </a:rPr>
                        <a:t> </a:t>
                      </a:r>
                      <a:r>
                        <a:rPr lang="en-US" sz="1200" dirty="0" smtClean="0">
                          <a:effectLst/>
                        </a:rPr>
                        <a:t>Expense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89821215"/>
                  </a:ext>
                </a:extLst>
              </a:tr>
              <a:tr h="230774">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02657649"/>
                  </a:ext>
                </a:extLst>
              </a:tr>
              <a:tr h="230774">
                <a:tc>
                  <a:txBody>
                    <a:bodyPr/>
                    <a:lstStyle/>
                    <a:p>
                      <a:pPr marL="0" marR="0" algn="ctr">
                        <a:lnSpc>
                          <a:spcPct val="107000"/>
                        </a:lnSpc>
                        <a:spcBef>
                          <a:spcPts val="0"/>
                        </a:spcBef>
                        <a:spcAft>
                          <a:spcPts val="0"/>
                        </a:spcAft>
                      </a:pPr>
                      <a:r>
                        <a:rPr lang="en-US" sz="1200">
                          <a:effectLst/>
                        </a:rPr>
                        <a:t>2019-2020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4,130,775.51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1,364,761.11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2,766,014.40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76234327"/>
                  </a:ext>
                </a:extLst>
              </a:tr>
              <a:tr h="230774">
                <a:tc>
                  <a:txBody>
                    <a:bodyPr/>
                    <a:lstStyle/>
                    <a:p>
                      <a:pPr marL="0" marR="0" algn="ctr">
                        <a:lnSpc>
                          <a:spcPct val="107000"/>
                        </a:lnSpc>
                        <a:spcBef>
                          <a:spcPts val="0"/>
                        </a:spcBef>
                        <a:spcAft>
                          <a:spcPts val="0"/>
                        </a:spcAft>
                      </a:pPr>
                      <a:r>
                        <a:rPr lang="en-US" sz="1200">
                          <a:effectLst/>
                        </a:rPr>
                        <a:t>2020-2021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4,084,653.26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1,326,853.83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2,757,799.43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08377876"/>
                  </a:ext>
                </a:extLst>
              </a:tr>
              <a:tr h="230774">
                <a:tc>
                  <a:txBody>
                    <a:bodyPr/>
                    <a:lstStyle/>
                    <a:p>
                      <a:pPr marL="0" marR="0" algn="ctr">
                        <a:lnSpc>
                          <a:spcPct val="107000"/>
                        </a:lnSpc>
                        <a:spcBef>
                          <a:spcPts val="0"/>
                        </a:spcBef>
                        <a:spcAft>
                          <a:spcPts val="0"/>
                        </a:spcAft>
                      </a:pPr>
                      <a:r>
                        <a:rPr lang="en-US" sz="1200">
                          <a:effectLst/>
                        </a:rPr>
                        <a:t>2021-2022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4,050,767.26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1,299,093.63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2,751,673.63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62964570"/>
                  </a:ext>
                </a:extLst>
              </a:tr>
              <a:tr h="230774">
                <a:tc>
                  <a:txBody>
                    <a:bodyPr/>
                    <a:lstStyle/>
                    <a:p>
                      <a:pPr marL="0" marR="0" algn="ctr">
                        <a:lnSpc>
                          <a:spcPct val="107000"/>
                        </a:lnSpc>
                        <a:spcBef>
                          <a:spcPts val="0"/>
                        </a:spcBef>
                        <a:spcAft>
                          <a:spcPts val="0"/>
                        </a:spcAft>
                      </a:pPr>
                      <a:r>
                        <a:rPr lang="en-US" sz="1200">
                          <a:effectLst/>
                        </a:rPr>
                        <a:t>2022-2023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4,013,015.51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1,268,292.93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2,744,722.58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92608649"/>
                  </a:ext>
                </a:extLst>
              </a:tr>
              <a:tr h="230774">
                <a:tc>
                  <a:txBody>
                    <a:bodyPr/>
                    <a:lstStyle/>
                    <a:p>
                      <a:pPr marL="0" marR="0" algn="ctr">
                        <a:lnSpc>
                          <a:spcPct val="107000"/>
                        </a:lnSpc>
                        <a:spcBef>
                          <a:spcPts val="0"/>
                        </a:spcBef>
                        <a:spcAft>
                          <a:spcPts val="0"/>
                        </a:spcAft>
                      </a:pPr>
                      <a:r>
                        <a:rPr lang="en-US" sz="1200">
                          <a:effectLst/>
                        </a:rPr>
                        <a:t>2023-2024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3,969,471.76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1,235,894.34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2,733,577.42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88557494"/>
                  </a:ext>
                </a:extLst>
              </a:tr>
              <a:tr h="230774">
                <a:tc>
                  <a:txBody>
                    <a:bodyPr/>
                    <a:lstStyle/>
                    <a:p>
                      <a:pPr marL="0" marR="0" algn="ctr">
                        <a:lnSpc>
                          <a:spcPct val="107000"/>
                        </a:lnSpc>
                        <a:spcBef>
                          <a:spcPts val="0"/>
                        </a:spcBef>
                        <a:spcAft>
                          <a:spcPts val="0"/>
                        </a:spcAft>
                      </a:pPr>
                      <a:r>
                        <a:rPr lang="en-US" sz="1200">
                          <a:effectLst/>
                        </a:rPr>
                        <a:t>2024-2025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3,928,929.76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1,203,470.59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2,725,459.17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63619598"/>
                  </a:ext>
                </a:extLst>
              </a:tr>
              <a:tr h="230774">
                <a:tc>
                  <a:txBody>
                    <a:bodyPr/>
                    <a:lstStyle/>
                    <a:p>
                      <a:pPr marL="0" marR="0" algn="ctr">
                        <a:lnSpc>
                          <a:spcPct val="107000"/>
                        </a:lnSpc>
                        <a:spcBef>
                          <a:spcPts val="0"/>
                        </a:spcBef>
                        <a:spcAft>
                          <a:spcPts val="0"/>
                        </a:spcAft>
                      </a:pPr>
                      <a:r>
                        <a:rPr lang="en-US" sz="1200">
                          <a:effectLst/>
                        </a:rPr>
                        <a:t>2025-2026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3,249,442.63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803,282.38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2,446,160.25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42024523"/>
                  </a:ext>
                </a:extLst>
              </a:tr>
              <a:tr h="230774">
                <a:tc>
                  <a:txBody>
                    <a:bodyPr/>
                    <a:lstStyle/>
                    <a:p>
                      <a:pPr marL="0" marR="0" algn="ctr">
                        <a:lnSpc>
                          <a:spcPct val="107000"/>
                        </a:lnSpc>
                        <a:spcBef>
                          <a:spcPts val="0"/>
                        </a:spcBef>
                        <a:spcAft>
                          <a:spcPts val="0"/>
                        </a:spcAft>
                      </a:pPr>
                      <a:r>
                        <a:rPr lang="en-US" sz="1200">
                          <a:effectLst/>
                        </a:rPr>
                        <a:t>2026-2027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3,270,537.50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255,585.04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3,014,952.46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91254157"/>
                  </a:ext>
                </a:extLst>
              </a:tr>
              <a:tr h="230774">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52279313"/>
                  </a:ext>
                </a:extLst>
              </a:tr>
              <a:tr h="230774">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dirty="0">
                          <a:effectLst/>
                        </a:rPr>
                        <a:t>30,697,593.19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8,757,233.85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dirty="0">
                          <a:effectLst/>
                        </a:rPr>
                        <a:t>21,940,359.34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48693524"/>
                  </a:ext>
                </a:extLst>
              </a:tr>
            </a:tbl>
          </a:graphicData>
        </a:graphic>
      </p:graphicFrame>
      <p:graphicFrame>
        <p:nvGraphicFramePr>
          <p:cNvPr id="5" name="Content Placeholder 3">
            <a:extLst>
              <a:ext uri="{FF2B5EF4-FFF2-40B4-BE49-F238E27FC236}">
                <a16:creationId xmlns:a16="http://schemas.microsoft.com/office/drawing/2014/main" id="{1028DE97-66B3-44DD-9579-366F10B907FE}"/>
              </a:ext>
            </a:extLst>
          </p:cNvPr>
          <p:cNvGraphicFramePr>
            <a:graphicFrameLocks/>
          </p:cNvGraphicFramePr>
          <p:nvPr>
            <p:extLst>
              <p:ext uri="{D42A27DB-BD31-4B8C-83A1-F6EECF244321}">
                <p14:modId xmlns:p14="http://schemas.microsoft.com/office/powerpoint/2010/main" val="3968136570"/>
              </p:ext>
            </p:extLst>
          </p:nvPr>
        </p:nvGraphicFramePr>
        <p:xfrm>
          <a:off x="6217920" y="2510439"/>
          <a:ext cx="4990552" cy="3055389"/>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6"/>
          <p:cNvSpPr>
            <a:spLocks noGrp="1"/>
          </p:cNvSpPr>
          <p:nvPr>
            <p:ph type="sldNum" sz="quarter" idx="12"/>
          </p:nvPr>
        </p:nvSpPr>
        <p:spPr/>
        <p:txBody>
          <a:bodyPr/>
          <a:lstStyle/>
          <a:p>
            <a:fld id="{8A7A6979-0714-4377-B894-6BE4C2D6E202}" type="slidenum">
              <a:rPr lang="en-US" smtClean="0"/>
              <a:pPr/>
              <a:t>26</a:t>
            </a:fld>
            <a:endParaRPr lang="en-US" dirty="0"/>
          </a:p>
        </p:txBody>
      </p:sp>
    </p:spTree>
    <p:extLst>
      <p:ext uri="{BB962C8B-B14F-4D97-AF65-F5344CB8AC3E}">
        <p14:creationId xmlns:p14="http://schemas.microsoft.com/office/powerpoint/2010/main" val="3906376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Debt service </a:t>
            </a:r>
            <a:r>
              <a:rPr lang="en-US" dirty="0"/>
              <a:t>- $4,130,775</a:t>
            </a:r>
          </a:p>
        </p:txBody>
      </p:sp>
      <p:sp>
        <p:nvSpPr>
          <p:cNvPr id="5" name="Content Placeholder 4"/>
          <p:cNvSpPr>
            <a:spLocks noGrp="1"/>
          </p:cNvSpPr>
          <p:nvPr>
            <p:ph idx="1"/>
          </p:nvPr>
        </p:nvSpPr>
        <p:spPr/>
        <p:txBody>
          <a:bodyPr/>
          <a:lstStyle/>
          <a:p>
            <a:r>
              <a:rPr lang="en-US" dirty="0"/>
              <a:t>Debt service will decline slightly over the next eight years; unfortunately reimbursement will also decline, causing our net expense to increase 9% for debt service.  </a:t>
            </a:r>
            <a:r>
              <a:rPr lang="en-US" b="1" u="sng" dirty="0"/>
              <a:t>Please be advised that</a:t>
            </a:r>
            <a:r>
              <a:rPr lang="en-US" u="sng" dirty="0"/>
              <a:t> </a:t>
            </a:r>
            <a:r>
              <a:rPr lang="en-US" b="1" u="sng" dirty="0"/>
              <a:t>even though debt service will end at the end of fiscal 2026-27,</a:t>
            </a:r>
            <a:r>
              <a:rPr lang="en-US" u="sng" dirty="0"/>
              <a:t> </a:t>
            </a:r>
            <a:r>
              <a:rPr lang="en-US" b="1" u="sng" dirty="0"/>
              <a:t>the end of bond issues usually indicates time for renovation is near.</a:t>
            </a:r>
            <a:endParaRPr lang="en-US" dirty="0"/>
          </a:p>
          <a:p>
            <a:pPr marL="0" indent="0">
              <a:buNone/>
            </a:pPr>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27</a:t>
            </a:fld>
            <a:endParaRPr lang="en-US" dirty="0"/>
          </a:p>
        </p:txBody>
      </p:sp>
    </p:spTree>
    <p:extLst>
      <p:ext uri="{BB962C8B-B14F-4D97-AF65-F5344CB8AC3E}">
        <p14:creationId xmlns:p14="http://schemas.microsoft.com/office/powerpoint/2010/main" val="2024749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8241" y="524118"/>
            <a:ext cx="7729728" cy="1188720"/>
          </a:xfrm>
        </p:spPr>
        <p:txBody>
          <a:bodyPr/>
          <a:lstStyle/>
          <a:p>
            <a:r>
              <a:rPr lang="en-US" dirty="0" smtClean="0"/>
              <a:t>Free &amp; reduced lunch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4503720"/>
              </p:ext>
            </p:extLst>
          </p:nvPr>
        </p:nvGraphicFramePr>
        <p:xfrm>
          <a:off x="374072" y="1994681"/>
          <a:ext cx="5162203" cy="3957228"/>
        </p:xfrm>
        <a:graphic>
          <a:graphicData uri="http://schemas.openxmlformats.org/drawingml/2006/table">
            <a:tbl>
              <a:tblPr firstRow="1" firstCol="1" bandRow="1">
                <a:tableStyleId>{5C22544A-7EE6-4342-B048-85BDC9FD1C3A}</a:tableStyleId>
              </a:tblPr>
              <a:tblGrid>
                <a:gridCol w="799750">
                  <a:extLst>
                    <a:ext uri="{9D8B030D-6E8A-4147-A177-3AD203B41FA5}">
                      <a16:colId xmlns:a16="http://schemas.microsoft.com/office/drawing/2014/main" val="1980374138"/>
                    </a:ext>
                  </a:extLst>
                </a:gridCol>
                <a:gridCol w="842118">
                  <a:extLst>
                    <a:ext uri="{9D8B030D-6E8A-4147-A177-3AD203B41FA5}">
                      <a16:colId xmlns:a16="http://schemas.microsoft.com/office/drawing/2014/main" val="4081163073"/>
                    </a:ext>
                  </a:extLst>
                </a:gridCol>
                <a:gridCol w="460166">
                  <a:extLst>
                    <a:ext uri="{9D8B030D-6E8A-4147-A177-3AD203B41FA5}">
                      <a16:colId xmlns:a16="http://schemas.microsoft.com/office/drawing/2014/main" val="2561117747"/>
                    </a:ext>
                  </a:extLst>
                </a:gridCol>
                <a:gridCol w="663526">
                  <a:extLst>
                    <a:ext uri="{9D8B030D-6E8A-4147-A177-3AD203B41FA5}">
                      <a16:colId xmlns:a16="http://schemas.microsoft.com/office/drawing/2014/main" val="734421333"/>
                    </a:ext>
                  </a:extLst>
                </a:gridCol>
                <a:gridCol w="555980">
                  <a:extLst>
                    <a:ext uri="{9D8B030D-6E8A-4147-A177-3AD203B41FA5}">
                      <a16:colId xmlns:a16="http://schemas.microsoft.com/office/drawing/2014/main" val="979907927"/>
                    </a:ext>
                  </a:extLst>
                </a:gridCol>
                <a:gridCol w="832991">
                  <a:extLst>
                    <a:ext uri="{9D8B030D-6E8A-4147-A177-3AD203B41FA5}">
                      <a16:colId xmlns:a16="http://schemas.microsoft.com/office/drawing/2014/main" val="802353557"/>
                    </a:ext>
                  </a:extLst>
                </a:gridCol>
                <a:gridCol w="1007672">
                  <a:extLst>
                    <a:ext uri="{9D8B030D-6E8A-4147-A177-3AD203B41FA5}">
                      <a16:colId xmlns:a16="http://schemas.microsoft.com/office/drawing/2014/main" val="1245539546"/>
                    </a:ext>
                  </a:extLst>
                </a:gridCol>
              </a:tblGrid>
              <a:tr h="151414">
                <a:tc>
                  <a:txBody>
                    <a:bodyPr/>
                    <a:lstStyle/>
                    <a:p>
                      <a:pPr marL="0" marR="0" algn="ctr">
                        <a:lnSpc>
                          <a:spcPct val="107000"/>
                        </a:lnSpc>
                        <a:spcBef>
                          <a:spcPts val="0"/>
                        </a:spcBef>
                        <a:spcAft>
                          <a:spcPts val="0"/>
                        </a:spcAft>
                      </a:pPr>
                      <a:r>
                        <a:rPr lang="en-US" sz="900" dirty="0">
                          <a:effectLst/>
                        </a:rPr>
                        <a:t>Year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ctr">
                        <a:lnSpc>
                          <a:spcPct val="107000"/>
                        </a:lnSpc>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ctr">
                        <a:lnSpc>
                          <a:spcPct val="107000"/>
                        </a:lnSpc>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ctr">
                        <a:lnSpc>
                          <a:spcPct val="107000"/>
                        </a:lnSpc>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ctr">
                        <a:lnSpc>
                          <a:spcPct val="107000"/>
                        </a:lnSpc>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ctr">
                        <a:lnSpc>
                          <a:spcPct val="107000"/>
                        </a:lnSpc>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ctr">
                        <a:lnSpc>
                          <a:spcPct val="107000"/>
                        </a:lnSpc>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extLst>
                  <a:ext uri="{0D108BD9-81ED-4DB2-BD59-A6C34878D82A}">
                    <a16:rowId xmlns:a16="http://schemas.microsoft.com/office/drawing/2014/main" val="3036020180"/>
                  </a:ext>
                </a:extLst>
              </a:tr>
              <a:tr h="295489">
                <a:tc>
                  <a:txBody>
                    <a:bodyPr/>
                    <a:lstStyle/>
                    <a:p>
                      <a:pPr>
                        <a:lnSpc>
                          <a:spcPct val="107000"/>
                        </a:lnSpc>
                      </a:pPr>
                      <a:endParaRPr lang="en-US" sz="900" dirty="0">
                        <a:effectLst/>
                        <a:latin typeface="Calibri" panose="020F0502020204030204" pitchFamily="34" charset="0"/>
                        <a:cs typeface="Times New Roman" panose="02020603050405020304" pitchFamily="18" charset="0"/>
                      </a:endParaRPr>
                    </a:p>
                  </a:txBody>
                  <a:tcPr marL="40706" marR="40706" marT="0" marB="0" anchor="b"/>
                </a:tc>
                <a:tc>
                  <a:txBody>
                    <a:bodyPr/>
                    <a:lstStyle/>
                    <a:p>
                      <a:pPr algn="ctr">
                        <a:lnSpc>
                          <a:spcPct val="107000"/>
                        </a:lnSpc>
                      </a:pPr>
                      <a:r>
                        <a:rPr lang="en-US" sz="900" b="1" dirty="0" smtClean="0">
                          <a:effectLst/>
                          <a:latin typeface="Calibri" panose="020F0502020204030204" pitchFamily="34" charset="0"/>
                          <a:cs typeface="Times New Roman" panose="02020603050405020304" pitchFamily="18" charset="0"/>
                        </a:rPr>
                        <a:t>Enrollment</a:t>
                      </a:r>
                      <a:endParaRPr lang="en-US" sz="900" b="1" dirty="0">
                        <a:effectLst/>
                        <a:latin typeface="Calibri" panose="020F0502020204030204" pitchFamily="34" charset="0"/>
                        <a:cs typeface="Times New Roman" panose="02020603050405020304" pitchFamily="18" charset="0"/>
                      </a:endParaRPr>
                    </a:p>
                  </a:txBody>
                  <a:tcPr marL="40706" marR="40706" marT="0" marB="0" anchor="b"/>
                </a:tc>
                <a:tc>
                  <a:txBody>
                    <a:bodyPr/>
                    <a:lstStyle/>
                    <a:p>
                      <a:pPr marL="0" marR="0" algn="ctr">
                        <a:lnSpc>
                          <a:spcPct val="107000"/>
                        </a:lnSpc>
                        <a:spcBef>
                          <a:spcPts val="0"/>
                        </a:spcBef>
                        <a:spcAft>
                          <a:spcPts val="0"/>
                        </a:spcAft>
                      </a:pPr>
                      <a:r>
                        <a:rPr lang="en-US" sz="900" b="1" dirty="0" smtClean="0">
                          <a:effectLst/>
                        </a:rPr>
                        <a:t>Free Lunch</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ctr">
                        <a:lnSpc>
                          <a:spcPct val="107000"/>
                        </a:lnSpc>
                        <a:spcBef>
                          <a:spcPts val="0"/>
                        </a:spcBef>
                        <a:spcAft>
                          <a:spcPts val="0"/>
                        </a:spcAft>
                      </a:pPr>
                      <a:r>
                        <a:rPr lang="en-US" sz="900" b="1" dirty="0" smtClean="0">
                          <a:effectLst/>
                        </a:rPr>
                        <a:t>Reduced Lunch</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algn="ctr">
                        <a:lnSpc>
                          <a:spcPct val="107000"/>
                        </a:lnSpc>
                      </a:pPr>
                      <a:r>
                        <a:rPr lang="en-US" sz="900" b="1" dirty="0" smtClean="0">
                          <a:effectLst/>
                          <a:latin typeface="Calibri" panose="020F0502020204030204" pitchFamily="34" charset="0"/>
                          <a:cs typeface="Times New Roman" panose="02020603050405020304" pitchFamily="18" charset="0"/>
                        </a:rPr>
                        <a:t>% Free</a:t>
                      </a:r>
                      <a:endParaRPr lang="en-US" sz="900" b="1" dirty="0">
                        <a:effectLst/>
                        <a:latin typeface="Calibri" panose="020F0502020204030204" pitchFamily="34" charset="0"/>
                        <a:cs typeface="Times New Roman" panose="02020603050405020304" pitchFamily="18" charset="0"/>
                      </a:endParaRPr>
                    </a:p>
                  </a:txBody>
                  <a:tcPr marL="40706" marR="40706" marT="0" marB="0" anchor="b"/>
                </a:tc>
                <a:tc>
                  <a:txBody>
                    <a:bodyPr/>
                    <a:lstStyle/>
                    <a:p>
                      <a:pPr algn="ctr">
                        <a:lnSpc>
                          <a:spcPct val="107000"/>
                        </a:lnSpc>
                      </a:pPr>
                      <a:r>
                        <a:rPr lang="en-US" sz="900" b="1" dirty="0" smtClean="0">
                          <a:effectLst/>
                          <a:latin typeface="Calibri" panose="020F0502020204030204" pitchFamily="34" charset="0"/>
                          <a:cs typeface="Times New Roman" panose="02020603050405020304" pitchFamily="18" charset="0"/>
                        </a:rPr>
                        <a:t>%</a:t>
                      </a:r>
                      <a:r>
                        <a:rPr lang="en-US" sz="900" b="1" baseline="0" dirty="0" smtClean="0">
                          <a:effectLst/>
                          <a:latin typeface="Calibri" panose="020F0502020204030204" pitchFamily="34" charset="0"/>
                          <a:cs typeface="Times New Roman" panose="02020603050405020304" pitchFamily="18" charset="0"/>
                        </a:rPr>
                        <a:t> Reduced</a:t>
                      </a:r>
                      <a:endParaRPr lang="en-US" sz="900" b="1" dirty="0">
                        <a:effectLst/>
                        <a:latin typeface="Calibri" panose="020F0502020204030204" pitchFamily="34" charset="0"/>
                        <a:cs typeface="Times New Roman" panose="02020603050405020304" pitchFamily="18" charset="0"/>
                      </a:endParaRPr>
                    </a:p>
                  </a:txBody>
                  <a:tcPr marL="40706" marR="40706" marT="0" marB="0" anchor="b"/>
                </a:tc>
                <a:tc>
                  <a:txBody>
                    <a:bodyPr/>
                    <a:lstStyle/>
                    <a:p>
                      <a:pPr algn="ctr">
                        <a:lnSpc>
                          <a:spcPct val="107000"/>
                        </a:lnSpc>
                      </a:pPr>
                      <a:r>
                        <a:rPr lang="en-US" sz="900" b="1" dirty="0" smtClean="0">
                          <a:effectLst/>
                          <a:latin typeface="Calibri" panose="020F0502020204030204" pitchFamily="34" charset="0"/>
                          <a:cs typeface="Times New Roman" panose="02020603050405020304" pitchFamily="18" charset="0"/>
                        </a:rPr>
                        <a:t>%</a:t>
                      </a:r>
                      <a:r>
                        <a:rPr lang="en-US" sz="900" b="1" baseline="0" dirty="0" smtClean="0">
                          <a:effectLst/>
                          <a:latin typeface="Calibri" panose="020F0502020204030204" pitchFamily="34" charset="0"/>
                          <a:cs typeface="Times New Roman" panose="02020603050405020304" pitchFamily="18" charset="0"/>
                        </a:rPr>
                        <a:t> Free &amp; Red</a:t>
                      </a:r>
                    </a:p>
                  </a:txBody>
                  <a:tcPr marL="40706" marR="40706" marT="0" marB="0" anchor="b"/>
                </a:tc>
                <a:extLst>
                  <a:ext uri="{0D108BD9-81ED-4DB2-BD59-A6C34878D82A}">
                    <a16:rowId xmlns:a16="http://schemas.microsoft.com/office/drawing/2014/main" val="1371770383"/>
                  </a:ext>
                </a:extLst>
              </a:tr>
              <a:tr h="151414">
                <a:tc>
                  <a:txBody>
                    <a:bodyPr/>
                    <a:lstStyle/>
                    <a:p>
                      <a:pPr>
                        <a:lnSpc>
                          <a:spcPct val="107000"/>
                        </a:lnSpc>
                      </a:pPr>
                      <a:endParaRPr lang="en-US" sz="900" dirty="0">
                        <a:effectLst/>
                        <a:latin typeface="Calibri" panose="020F0502020204030204" pitchFamily="34" charset="0"/>
                        <a:cs typeface="Times New Roman" panose="02020603050405020304" pitchFamily="18" charset="0"/>
                      </a:endParaRPr>
                    </a:p>
                  </a:txBody>
                  <a:tcPr marL="40706" marR="40706" marT="0" marB="0" anchor="b"/>
                </a:tc>
                <a:tc>
                  <a:txBody>
                    <a:bodyPr/>
                    <a:lstStyle/>
                    <a:p>
                      <a:pPr>
                        <a:lnSpc>
                          <a:spcPct val="107000"/>
                        </a:lnSpc>
                      </a:pPr>
                      <a:endParaRPr lang="en-US" sz="900">
                        <a:effectLst/>
                        <a:latin typeface="Calibri" panose="020F0502020204030204" pitchFamily="34" charset="0"/>
                        <a:cs typeface="Times New Roman" panose="02020603050405020304" pitchFamily="18" charset="0"/>
                      </a:endParaRPr>
                    </a:p>
                  </a:txBody>
                  <a:tcPr marL="40706" marR="40706" marT="0" marB="0" anchor="b"/>
                </a:tc>
                <a:tc>
                  <a:txBody>
                    <a:bodyPr/>
                    <a:lstStyle/>
                    <a:p>
                      <a:pPr>
                        <a:lnSpc>
                          <a:spcPct val="107000"/>
                        </a:lnSpc>
                      </a:pPr>
                      <a:endParaRPr lang="en-US" sz="900">
                        <a:effectLst/>
                        <a:latin typeface="Calibri" panose="020F0502020204030204" pitchFamily="34" charset="0"/>
                        <a:cs typeface="Times New Roman" panose="02020603050405020304" pitchFamily="18" charset="0"/>
                      </a:endParaRPr>
                    </a:p>
                  </a:txBody>
                  <a:tcPr marL="40706" marR="40706" marT="0" marB="0" anchor="b"/>
                </a:tc>
                <a:tc>
                  <a:txBody>
                    <a:bodyPr/>
                    <a:lstStyle/>
                    <a:p>
                      <a:pPr>
                        <a:lnSpc>
                          <a:spcPct val="107000"/>
                        </a:lnSpc>
                      </a:pPr>
                      <a:endParaRPr lang="en-US" sz="900">
                        <a:effectLst/>
                        <a:latin typeface="Calibri" panose="020F0502020204030204" pitchFamily="34" charset="0"/>
                        <a:cs typeface="Times New Roman" panose="02020603050405020304" pitchFamily="18" charset="0"/>
                      </a:endParaRPr>
                    </a:p>
                  </a:txBody>
                  <a:tcPr marL="40706" marR="40706" marT="0" marB="0" anchor="b"/>
                </a:tc>
                <a:tc>
                  <a:txBody>
                    <a:bodyPr/>
                    <a:lstStyle/>
                    <a:p>
                      <a:pPr>
                        <a:lnSpc>
                          <a:spcPct val="107000"/>
                        </a:lnSpc>
                      </a:pPr>
                      <a:endParaRPr lang="en-US" sz="900">
                        <a:effectLst/>
                        <a:latin typeface="Calibri" panose="020F0502020204030204" pitchFamily="34" charset="0"/>
                        <a:cs typeface="Times New Roman" panose="02020603050405020304" pitchFamily="18" charset="0"/>
                      </a:endParaRPr>
                    </a:p>
                  </a:txBody>
                  <a:tcPr marL="40706" marR="40706" marT="0" marB="0" anchor="b"/>
                </a:tc>
                <a:tc>
                  <a:txBody>
                    <a:bodyPr/>
                    <a:lstStyle/>
                    <a:p>
                      <a:pPr>
                        <a:lnSpc>
                          <a:spcPct val="107000"/>
                        </a:lnSpc>
                      </a:pPr>
                      <a:endParaRPr lang="en-US" sz="900">
                        <a:effectLst/>
                        <a:latin typeface="Calibri" panose="020F0502020204030204" pitchFamily="34" charset="0"/>
                        <a:cs typeface="Times New Roman" panose="02020603050405020304" pitchFamily="18" charset="0"/>
                      </a:endParaRPr>
                    </a:p>
                  </a:txBody>
                  <a:tcPr marL="40706" marR="40706" marT="0" marB="0" anchor="b"/>
                </a:tc>
                <a:tc>
                  <a:txBody>
                    <a:bodyPr/>
                    <a:lstStyle/>
                    <a:p>
                      <a:pPr>
                        <a:lnSpc>
                          <a:spcPct val="107000"/>
                        </a:lnSpc>
                      </a:pPr>
                      <a:endParaRPr lang="en-US" sz="900" dirty="0">
                        <a:effectLst/>
                        <a:latin typeface="Calibri" panose="020F0502020204030204" pitchFamily="34" charset="0"/>
                        <a:cs typeface="Times New Roman" panose="02020603050405020304" pitchFamily="18" charset="0"/>
                      </a:endParaRPr>
                    </a:p>
                  </a:txBody>
                  <a:tcPr marL="40706" marR="40706" marT="0" marB="0" anchor="b"/>
                </a:tc>
                <a:extLst>
                  <a:ext uri="{0D108BD9-81ED-4DB2-BD59-A6C34878D82A}">
                    <a16:rowId xmlns:a16="http://schemas.microsoft.com/office/drawing/2014/main" val="3198117493"/>
                  </a:ext>
                </a:extLst>
              </a:tr>
              <a:tr h="255663">
                <a:tc>
                  <a:txBody>
                    <a:bodyPr/>
                    <a:lstStyle/>
                    <a:p>
                      <a:pPr marL="0" marR="0">
                        <a:lnSpc>
                          <a:spcPct val="107000"/>
                        </a:lnSpc>
                        <a:spcBef>
                          <a:spcPts val="0"/>
                        </a:spcBef>
                        <a:spcAft>
                          <a:spcPts val="0"/>
                        </a:spcAft>
                      </a:pPr>
                      <a:r>
                        <a:rPr lang="en-US" sz="900">
                          <a:effectLst/>
                        </a:rPr>
                        <a:t>2007-2008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dirty="0">
                          <a:effectLst/>
                        </a:rPr>
                        <a:t>3777</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a:effectLst/>
                        </a:rPr>
                        <a:t>1833</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a:effectLst/>
                        </a:rPr>
                        <a:t>373</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a:effectLst/>
                        </a:rPr>
                        <a:t>48.53%</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a:effectLst/>
                        </a:rPr>
                        <a:t>9.88%</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a:effectLst/>
                        </a:rPr>
                        <a:t>58.41%</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extLst>
                  <a:ext uri="{0D108BD9-81ED-4DB2-BD59-A6C34878D82A}">
                    <a16:rowId xmlns:a16="http://schemas.microsoft.com/office/drawing/2014/main" val="1198259101"/>
                  </a:ext>
                </a:extLst>
              </a:tr>
              <a:tr h="255663">
                <a:tc>
                  <a:txBody>
                    <a:bodyPr/>
                    <a:lstStyle/>
                    <a:p>
                      <a:pPr marL="0" marR="0">
                        <a:lnSpc>
                          <a:spcPct val="107000"/>
                        </a:lnSpc>
                        <a:spcBef>
                          <a:spcPts val="0"/>
                        </a:spcBef>
                        <a:spcAft>
                          <a:spcPts val="0"/>
                        </a:spcAft>
                      </a:pPr>
                      <a:r>
                        <a:rPr lang="en-US" sz="900">
                          <a:effectLst/>
                        </a:rPr>
                        <a:t>2008-2009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dirty="0">
                          <a:effectLst/>
                        </a:rPr>
                        <a:t>3808</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dirty="0">
                          <a:effectLst/>
                        </a:rPr>
                        <a:t>1862</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a:effectLst/>
                        </a:rPr>
                        <a:t>401</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a:effectLst/>
                        </a:rPr>
                        <a:t>48.90%</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a:effectLst/>
                        </a:rPr>
                        <a:t>10.53%</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dirty="0">
                          <a:effectLst/>
                        </a:rPr>
                        <a:t>59.43%</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extLst>
                  <a:ext uri="{0D108BD9-81ED-4DB2-BD59-A6C34878D82A}">
                    <a16:rowId xmlns:a16="http://schemas.microsoft.com/office/drawing/2014/main" val="2735216298"/>
                  </a:ext>
                </a:extLst>
              </a:tr>
              <a:tr h="255663">
                <a:tc>
                  <a:txBody>
                    <a:bodyPr/>
                    <a:lstStyle/>
                    <a:p>
                      <a:pPr marL="0" marR="0">
                        <a:lnSpc>
                          <a:spcPct val="107000"/>
                        </a:lnSpc>
                        <a:spcBef>
                          <a:spcPts val="0"/>
                        </a:spcBef>
                        <a:spcAft>
                          <a:spcPts val="0"/>
                        </a:spcAft>
                      </a:pPr>
                      <a:r>
                        <a:rPr lang="en-US" sz="900">
                          <a:effectLst/>
                        </a:rPr>
                        <a:t>2009-2010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a:effectLst/>
                        </a:rPr>
                        <a:t>3727</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a:effectLst/>
                        </a:rPr>
                        <a:t>2046</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dirty="0">
                          <a:effectLst/>
                        </a:rPr>
                        <a:t>387</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a:effectLst/>
                        </a:rPr>
                        <a:t>54.90%</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a:effectLst/>
                        </a:rPr>
                        <a:t>10.38%</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a:effectLst/>
                        </a:rPr>
                        <a:t>65.28%</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extLst>
                  <a:ext uri="{0D108BD9-81ED-4DB2-BD59-A6C34878D82A}">
                    <a16:rowId xmlns:a16="http://schemas.microsoft.com/office/drawing/2014/main" val="1851783321"/>
                  </a:ext>
                </a:extLst>
              </a:tr>
              <a:tr h="255663">
                <a:tc>
                  <a:txBody>
                    <a:bodyPr/>
                    <a:lstStyle/>
                    <a:p>
                      <a:pPr marL="0" marR="0">
                        <a:lnSpc>
                          <a:spcPct val="107000"/>
                        </a:lnSpc>
                        <a:spcBef>
                          <a:spcPts val="0"/>
                        </a:spcBef>
                        <a:spcAft>
                          <a:spcPts val="0"/>
                        </a:spcAft>
                      </a:pPr>
                      <a:r>
                        <a:rPr lang="en-US" sz="900">
                          <a:effectLst/>
                        </a:rPr>
                        <a:t>2010-2011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dirty="0">
                          <a:effectLst/>
                        </a:rPr>
                        <a:t>3657</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a:effectLst/>
                        </a:rPr>
                        <a:t>1894</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dirty="0">
                          <a:effectLst/>
                        </a:rPr>
                        <a:t>308</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a:effectLst/>
                        </a:rPr>
                        <a:t>51.79%</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a:effectLst/>
                        </a:rPr>
                        <a:t>8.42%</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a:effectLst/>
                        </a:rPr>
                        <a:t>60.21%</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extLst>
                  <a:ext uri="{0D108BD9-81ED-4DB2-BD59-A6C34878D82A}">
                    <a16:rowId xmlns:a16="http://schemas.microsoft.com/office/drawing/2014/main" val="2842853806"/>
                  </a:ext>
                </a:extLst>
              </a:tr>
              <a:tr h="255663">
                <a:tc>
                  <a:txBody>
                    <a:bodyPr/>
                    <a:lstStyle/>
                    <a:p>
                      <a:pPr marL="0" marR="0">
                        <a:lnSpc>
                          <a:spcPct val="107000"/>
                        </a:lnSpc>
                        <a:spcBef>
                          <a:spcPts val="0"/>
                        </a:spcBef>
                        <a:spcAft>
                          <a:spcPts val="0"/>
                        </a:spcAft>
                      </a:pPr>
                      <a:r>
                        <a:rPr lang="en-US" sz="900">
                          <a:effectLst/>
                        </a:rPr>
                        <a:t>2011-2012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dirty="0">
                          <a:effectLst/>
                        </a:rPr>
                        <a:t>3647</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a:effectLst/>
                        </a:rPr>
                        <a:t>1931</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a:effectLst/>
                        </a:rPr>
                        <a:t>288</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dirty="0">
                          <a:effectLst/>
                        </a:rPr>
                        <a:t>52.95%</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a:effectLst/>
                        </a:rPr>
                        <a:t>7.90%</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a:effectLst/>
                        </a:rPr>
                        <a:t>60.84%</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extLst>
                  <a:ext uri="{0D108BD9-81ED-4DB2-BD59-A6C34878D82A}">
                    <a16:rowId xmlns:a16="http://schemas.microsoft.com/office/drawing/2014/main" val="1211201320"/>
                  </a:ext>
                </a:extLst>
              </a:tr>
              <a:tr h="255663">
                <a:tc>
                  <a:txBody>
                    <a:bodyPr/>
                    <a:lstStyle/>
                    <a:p>
                      <a:pPr marL="0" marR="0">
                        <a:lnSpc>
                          <a:spcPct val="107000"/>
                        </a:lnSpc>
                        <a:spcBef>
                          <a:spcPts val="0"/>
                        </a:spcBef>
                        <a:spcAft>
                          <a:spcPts val="0"/>
                        </a:spcAft>
                      </a:pPr>
                      <a:r>
                        <a:rPr lang="en-US" sz="900">
                          <a:effectLst/>
                        </a:rPr>
                        <a:t>2012-2013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dirty="0">
                          <a:effectLst/>
                        </a:rPr>
                        <a:t>3514</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a:effectLst/>
                        </a:rPr>
                        <a:t>1907</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a:effectLst/>
                        </a:rPr>
                        <a:t>258</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a:effectLst/>
                        </a:rPr>
                        <a:t>54.27%</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a:effectLst/>
                        </a:rPr>
                        <a:t>7.34%</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a:effectLst/>
                        </a:rPr>
                        <a:t>61.61%</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extLst>
                  <a:ext uri="{0D108BD9-81ED-4DB2-BD59-A6C34878D82A}">
                    <a16:rowId xmlns:a16="http://schemas.microsoft.com/office/drawing/2014/main" val="796527565"/>
                  </a:ext>
                </a:extLst>
              </a:tr>
              <a:tr h="255663">
                <a:tc>
                  <a:txBody>
                    <a:bodyPr/>
                    <a:lstStyle/>
                    <a:p>
                      <a:pPr marL="0" marR="0">
                        <a:lnSpc>
                          <a:spcPct val="107000"/>
                        </a:lnSpc>
                        <a:spcBef>
                          <a:spcPts val="0"/>
                        </a:spcBef>
                        <a:spcAft>
                          <a:spcPts val="0"/>
                        </a:spcAft>
                      </a:pPr>
                      <a:r>
                        <a:rPr lang="en-US" sz="900">
                          <a:effectLst/>
                        </a:rPr>
                        <a:t>2013-2014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dirty="0">
                          <a:effectLst/>
                        </a:rPr>
                        <a:t>3586</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dirty="0">
                          <a:effectLst/>
                        </a:rPr>
                        <a:t>1859</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a:effectLst/>
                        </a:rPr>
                        <a:t>231</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dirty="0">
                          <a:effectLst/>
                        </a:rPr>
                        <a:t>51.84%</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a:effectLst/>
                        </a:rPr>
                        <a:t>6.44%</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a:effectLst/>
                        </a:rPr>
                        <a:t>58.28%</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extLst>
                  <a:ext uri="{0D108BD9-81ED-4DB2-BD59-A6C34878D82A}">
                    <a16:rowId xmlns:a16="http://schemas.microsoft.com/office/drawing/2014/main" val="165107524"/>
                  </a:ext>
                </a:extLst>
              </a:tr>
              <a:tr h="255663">
                <a:tc>
                  <a:txBody>
                    <a:bodyPr/>
                    <a:lstStyle/>
                    <a:p>
                      <a:pPr marL="0" marR="0">
                        <a:lnSpc>
                          <a:spcPct val="107000"/>
                        </a:lnSpc>
                        <a:spcBef>
                          <a:spcPts val="0"/>
                        </a:spcBef>
                        <a:spcAft>
                          <a:spcPts val="0"/>
                        </a:spcAft>
                      </a:pPr>
                      <a:r>
                        <a:rPr lang="en-US" sz="900">
                          <a:effectLst/>
                        </a:rPr>
                        <a:t>2014-2015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a:effectLst/>
                        </a:rPr>
                        <a:t>3501</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a:effectLst/>
                        </a:rPr>
                        <a:t>1833</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a:effectLst/>
                        </a:rPr>
                        <a:t>210</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a:effectLst/>
                        </a:rPr>
                        <a:t>52.36%</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dirty="0">
                          <a:effectLst/>
                        </a:rPr>
                        <a:t>6.00%</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a:effectLst/>
                        </a:rPr>
                        <a:t>58.35%</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extLst>
                  <a:ext uri="{0D108BD9-81ED-4DB2-BD59-A6C34878D82A}">
                    <a16:rowId xmlns:a16="http://schemas.microsoft.com/office/drawing/2014/main" val="3371610051"/>
                  </a:ext>
                </a:extLst>
              </a:tr>
              <a:tr h="255663">
                <a:tc>
                  <a:txBody>
                    <a:bodyPr/>
                    <a:lstStyle/>
                    <a:p>
                      <a:pPr marL="0" marR="0">
                        <a:lnSpc>
                          <a:spcPct val="107000"/>
                        </a:lnSpc>
                        <a:spcBef>
                          <a:spcPts val="0"/>
                        </a:spcBef>
                        <a:spcAft>
                          <a:spcPts val="0"/>
                        </a:spcAft>
                      </a:pPr>
                      <a:r>
                        <a:rPr lang="en-US" sz="900" dirty="0" smtClean="0">
                          <a:solidFill>
                            <a:srgbClr val="FF0000"/>
                          </a:solidFill>
                          <a:effectLst/>
                        </a:rPr>
                        <a:t>2015-2016*</a:t>
                      </a:r>
                      <a:endParaRPr lang="en-US" sz="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dirty="0">
                          <a:effectLst/>
                        </a:rPr>
                        <a:t>3442</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dirty="0">
                          <a:effectLst/>
                        </a:rPr>
                        <a:t>2809</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dirty="0">
                          <a:effectLst/>
                        </a:rPr>
                        <a:t>0</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a:effectLst/>
                        </a:rPr>
                        <a:t>81.61%</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dirty="0">
                          <a:effectLst/>
                        </a:rPr>
                        <a:t>0.00%</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a:effectLst/>
                        </a:rPr>
                        <a:t>81.61%</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extLst>
                  <a:ext uri="{0D108BD9-81ED-4DB2-BD59-A6C34878D82A}">
                    <a16:rowId xmlns:a16="http://schemas.microsoft.com/office/drawing/2014/main" val="1119439708"/>
                  </a:ext>
                </a:extLst>
              </a:tr>
              <a:tr h="255663">
                <a:tc>
                  <a:txBody>
                    <a:bodyPr/>
                    <a:lstStyle/>
                    <a:p>
                      <a:pPr marL="0" marR="0">
                        <a:lnSpc>
                          <a:spcPct val="107000"/>
                        </a:lnSpc>
                        <a:spcBef>
                          <a:spcPts val="0"/>
                        </a:spcBef>
                        <a:spcAft>
                          <a:spcPts val="0"/>
                        </a:spcAft>
                      </a:pPr>
                      <a:r>
                        <a:rPr lang="en-US" sz="900" dirty="0" smtClean="0">
                          <a:solidFill>
                            <a:srgbClr val="FF0000"/>
                          </a:solidFill>
                          <a:effectLst/>
                        </a:rPr>
                        <a:t>2016-2017*</a:t>
                      </a:r>
                      <a:endParaRPr lang="en-US" sz="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a:effectLst/>
                        </a:rPr>
                        <a:t>3429</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a:effectLst/>
                        </a:rPr>
                        <a:t>2798</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dirty="0">
                          <a:effectLst/>
                        </a:rPr>
                        <a:t>0</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dirty="0">
                          <a:effectLst/>
                        </a:rPr>
                        <a:t>81.60%</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dirty="0">
                          <a:effectLst/>
                        </a:rPr>
                        <a:t>0.00%</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dirty="0">
                          <a:effectLst/>
                        </a:rPr>
                        <a:t>81.60%</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extLst>
                  <a:ext uri="{0D108BD9-81ED-4DB2-BD59-A6C34878D82A}">
                    <a16:rowId xmlns:a16="http://schemas.microsoft.com/office/drawing/2014/main" val="633338911"/>
                  </a:ext>
                </a:extLst>
              </a:tr>
              <a:tr h="255663">
                <a:tc>
                  <a:txBody>
                    <a:bodyPr/>
                    <a:lstStyle/>
                    <a:p>
                      <a:pPr marL="0" marR="0">
                        <a:lnSpc>
                          <a:spcPct val="107000"/>
                        </a:lnSpc>
                        <a:spcBef>
                          <a:spcPts val="0"/>
                        </a:spcBef>
                        <a:spcAft>
                          <a:spcPts val="0"/>
                        </a:spcAft>
                      </a:pPr>
                      <a:r>
                        <a:rPr lang="en-US" sz="900" dirty="0" smtClean="0">
                          <a:solidFill>
                            <a:srgbClr val="FF0000"/>
                          </a:solidFill>
                          <a:effectLst/>
                        </a:rPr>
                        <a:t>2017-2018*</a:t>
                      </a:r>
                      <a:endParaRPr lang="en-US" sz="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a:effectLst/>
                        </a:rPr>
                        <a:t>3298</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a:effectLst/>
                        </a:rPr>
                        <a:t>2836</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a:effectLst/>
                        </a:rPr>
                        <a:t>0</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dirty="0">
                          <a:effectLst/>
                        </a:rPr>
                        <a:t>85.99%</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a:effectLst/>
                        </a:rPr>
                        <a:t>0.00%</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a:txBody>
                    <a:bodyPr/>
                    <a:lstStyle/>
                    <a:p>
                      <a:pPr marL="0" marR="0" algn="r">
                        <a:lnSpc>
                          <a:spcPct val="107000"/>
                        </a:lnSpc>
                        <a:spcBef>
                          <a:spcPts val="0"/>
                        </a:spcBef>
                        <a:spcAft>
                          <a:spcPts val="0"/>
                        </a:spcAft>
                      </a:pPr>
                      <a:r>
                        <a:rPr lang="en-US" sz="900" b="1" dirty="0">
                          <a:effectLst/>
                        </a:rPr>
                        <a:t>85.99%</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extLst>
                  <a:ext uri="{0D108BD9-81ED-4DB2-BD59-A6C34878D82A}">
                    <a16:rowId xmlns:a16="http://schemas.microsoft.com/office/drawing/2014/main" val="3110847596"/>
                  </a:ext>
                </a:extLst>
              </a:tr>
              <a:tr h="151414">
                <a:tc>
                  <a:txBody>
                    <a:bodyPr/>
                    <a:lstStyle/>
                    <a:p>
                      <a:pPr>
                        <a:lnSpc>
                          <a:spcPct val="107000"/>
                        </a:lnSpc>
                      </a:pPr>
                      <a:endParaRPr lang="en-US" sz="900">
                        <a:effectLst/>
                        <a:latin typeface="Calibri" panose="020F0502020204030204" pitchFamily="34" charset="0"/>
                        <a:cs typeface="Times New Roman" panose="02020603050405020304" pitchFamily="18" charset="0"/>
                      </a:endParaRPr>
                    </a:p>
                  </a:txBody>
                  <a:tcPr marL="40706" marR="40706" marT="0" marB="0" anchor="b"/>
                </a:tc>
                <a:tc>
                  <a:txBody>
                    <a:bodyPr/>
                    <a:lstStyle/>
                    <a:p>
                      <a:pPr>
                        <a:lnSpc>
                          <a:spcPct val="107000"/>
                        </a:lnSpc>
                      </a:pPr>
                      <a:endParaRPr lang="en-US" sz="900">
                        <a:effectLst/>
                        <a:latin typeface="Calibri" panose="020F0502020204030204" pitchFamily="34" charset="0"/>
                        <a:cs typeface="Times New Roman" panose="02020603050405020304" pitchFamily="18" charset="0"/>
                      </a:endParaRPr>
                    </a:p>
                  </a:txBody>
                  <a:tcPr marL="40706" marR="40706" marT="0" marB="0" anchor="b"/>
                </a:tc>
                <a:tc>
                  <a:txBody>
                    <a:bodyPr/>
                    <a:lstStyle/>
                    <a:p>
                      <a:pPr>
                        <a:lnSpc>
                          <a:spcPct val="107000"/>
                        </a:lnSpc>
                      </a:pPr>
                      <a:endParaRPr lang="en-US" sz="900">
                        <a:effectLst/>
                        <a:latin typeface="Calibri" panose="020F0502020204030204" pitchFamily="34" charset="0"/>
                        <a:cs typeface="Times New Roman" panose="02020603050405020304" pitchFamily="18" charset="0"/>
                      </a:endParaRPr>
                    </a:p>
                  </a:txBody>
                  <a:tcPr marL="40706" marR="40706" marT="0" marB="0" anchor="b"/>
                </a:tc>
                <a:tc>
                  <a:txBody>
                    <a:bodyPr/>
                    <a:lstStyle/>
                    <a:p>
                      <a:pPr>
                        <a:lnSpc>
                          <a:spcPct val="107000"/>
                        </a:lnSpc>
                      </a:pPr>
                      <a:endParaRPr lang="en-US" sz="900">
                        <a:effectLst/>
                        <a:latin typeface="Calibri" panose="020F0502020204030204" pitchFamily="34" charset="0"/>
                        <a:cs typeface="Times New Roman" panose="02020603050405020304" pitchFamily="18" charset="0"/>
                      </a:endParaRPr>
                    </a:p>
                  </a:txBody>
                  <a:tcPr marL="40706" marR="40706" marT="0" marB="0" anchor="b"/>
                </a:tc>
                <a:tc>
                  <a:txBody>
                    <a:bodyPr/>
                    <a:lstStyle/>
                    <a:p>
                      <a:pPr>
                        <a:lnSpc>
                          <a:spcPct val="107000"/>
                        </a:lnSpc>
                      </a:pPr>
                      <a:endParaRPr lang="en-US" sz="900">
                        <a:effectLst/>
                        <a:latin typeface="Calibri" panose="020F0502020204030204" pitchFamily="34" charset="0"/>
                        <a:cs typeface="Times New Roman" panose="02020603050405020304" pitchFamily="18" charset="0"/>
                      </a:endParaRPr>
                    </a:p>
                  </a:txBody>
                  <a:tcPr marL="40706" marR="40706" marT="0" marB="0" anchor="b"/>
                </a:tc>
                <a:tc>
                  <a:txBody>
                    <a:bodyPr/>
                    <a:lstStyle/>
                    <a:p>
                      <a:pPr>
                        <a:lnSpc>
                          <a:spcPct val="107000"/>
                        </a:lnSpc>
                      </a:pPr>
                      <a:endParaRPr lang="en-US" sz="900" dirty="0">
                        <a:effectLst/>
                        <a:latin typeface="Calibri" panose="020F0502020204030204" pitchFamily="34" charset="0"/>
                        <a:cs typeface="Times New Roman" panose="02020603050405020304" pitchFamily="18" charset="0"/>
                      </a:endParaRPr>
                    </a:p>
                  </a:txBody>
                  <a:tcPr marL="40706" marR="40706" marT="0" marB="0" anchor="b"/>
                </a:tc>
                <a:tc>
                  <a:txBody>
                    <a:bodyPr/>
                    <a:lstStyle/>
                    <a:p>
                      <a:pPr>
                        <a:lnSpc>
                          <a:spcPct val="107000"/>
                        </a:lnSpc>
                      </a:pPr>
                      <a:endParaRPr lang="en-US" sz="900">
                        <a:effectLst/>
                        <a:latin typeface="Calibri" panose="020F0502020204030204" pitchFamily="34" charset="0"/>
                        <a:cs typeface="Times New Roman" panose="02020603050405020304" pitchFamily="18" charset="0"/>
                      </a:endParaRPr>
                    </a:p>
                  </a:txBody>
                  <a:tcPr marL="40706" marR="40706" marT="0" marB="0" anchor="b"/>
                </a:tc>
                <a:extLst>
                  <a:ext uri="{0D108BD9-81ED-4DB2-BD59-A6C34878D82A}">
                    <a16:rowId xmlns:a16="http://schemas.microsoft.com/office/drawing/2014/main" val="3118815715"/>
                  </a:ext>
                </a:extLst>
              </a:tr>
              <a:tr h="151414">
                <a:tc>
                  <a:txBody>
                    <a:bodyPr/>
                    <a:lstStyle/>
                    <a:p>
                      <a:pPr>
                        <a:lnSpc>
                          <a:spcPct val="107000"/>
                        </a:lnSpc>
                      </a:pPr>
                      <a:endParaRPr lang="en-US" sz="900">
                        <a:effectLst/>
                        <a:latin typeface="Calibri" panose="020F0502020204030204" pitchFamily="34" charset="0"/>
                        <a:cs typeface="Times New Roman" panose="02020603050405020304" pitchFamily="18" charset="0"/>
                      </a:endParaRPr>
                    </a:p>
                  </a:txBody>
                  <a:tcPr marL="40706" marR="40706" marT="0" marB="0" anchor="b"/>
                </a:tc>
                <a:tc>
                  <a:txBody>
                    <a:bodyPr/>
                    <a:lstStyle/>
                    <a:p>
                      <a:pPr>
                        <a:lnSpc>
                          <a:spcPct val="107000"/>
                        </a:lnSpc>
                      </a:pPr>
                      <a:endParaRPr lang="en-US" sz="900">
                        <a:effectLst/>
                        <a:latin typeface="Calibri" panose="020F0502020204030204" pitchFamily="34" charset="0"/>
                        <a:cs typeface="Times New Roman" panose="02020603050405020304" pitchFamily="18" charset="0"/>
                      </a:endParaRPr>
                    </a:p>
                  </a:txBody>
                  <a:tcPr marL="40706" marR="40706" marT="0" marB="0" anchor="b"/>
                </a:tc>
                <a:tc>
                  <a:txBody>
                    <a:bodyPr/>
                    <a:lstStyle/>
                    <a:p>
                      <a:pPr>
                        <a:lnSpc>
                          <a:spcPct val="107000"/>
                        </a:lnSpc>
                      </a:pPr>
                      <a:endParaRPr lang="en-US" sz="900">
                        <a:effectLst/>
                        <a:latin typeface="Calibri" panose="020F0502020204030204" pitchFamily="34" charset="0"/>
                        <a:cs typeface="Times New Roman" panose="02020603050405020304" pitchFamily="18" charset="0"/>
                      </a:endParaRPr>
                    </a:p>
                  </a:txBody>
                  <a:tcPr marL="40706" marR="40706" marT="0" marB="0" anchor="b"/>
                </a:tc>
                <a:tc>
                  <a:txBody>
                    <a:bodyPr/>
                    <a:lstStyle/>
                    <a:p>
                      <a:pPr>
                        <a:lnSpc>
                          <a:spcPct val="107000"/>
                        </a:lnSpc>
                      </a:pPr>
                      <a:endParaRPr lang="en-US" sz="900">
                        <a:effectLst/>
                        <a:latin typeface="Calibri" panose="020F0502020204030204" pitchFamily="34" charset="0"/>
                        <a:cs typeface="Times New Roman" panose="02020603050405020304" pitchFamily="18" charset="0"/>
                      </a:endParaRPr>
                    </a:p>
                  </a:txBody>
                  <a:tcPr marL="40706" marR="40706" marT="0" marB="0" anchor="b"/>
                </a:tc>
                <a:tc>
                  <a:txBody>
                    <a:bodyPr/>
                    <a:lstStyle/>
                    <a:p>
                      <a:pPr>
                        <a:lnSpc>
                          <a:spcPct val="107000"/>
                        </a:lnSpc>
                      </a:pPr>
                      <a:endParaRPr lang="en-US" sz="900">
                        <a:effectLst/>
                        <a:latin typeface="Calibri" panose="020F0502020204030204" pitchFamily="34" charset="0"/>
                        <a:cs typeface="Times New Roman" panose="02020603050405020304" pitchFamily="18" charset="0"/>
                      </a:endParaRPr>
                    </a:p>
                  </a:txBody>
                  <a:tcPr marL="40706" marR="40706" marT="0" marB="0" anchor="b"/>
                </a:tc>
                <a:tc>
                  <a:txBody>
                    <a:bodyPr/>
                    <a:lstStyle/>
                    <a:p>
                      <a:pPr>
                        <a:lnSpc>
                          <a:spcPct val="107000"/>
                        </a:lnSpc>
                      </a:pPr>
                      <a:endParaRPr lang="en-US" sz="900" dirty="0">
                        <a:effectLst/>
                        <a:latin typeface="Calibri" panose="020F0502020204030204" pitchFamily="34" charset="0"/>
                        <a:cs typeface="Times New Roman" panose="02020603050405020304" pitchFamily="18" charset="0"/>
                      </a:endParaRPr>
                    </a:p>
                  </a:txBody>
                  <a:tcPr marL="40706" marR="40706" marT="0" marB="0" anchor="b"/>
                </a:tc>
                <a:tc>
                  <a:txBody>
                    <a:bodyPr/>
                    <a:lstStyle/>
                    <a:p>
                      <a:pPr>
                        <a:lnSpc>
                          <a:spcPct val="107000"/>
                        </a:lnSpc>
                      </a:pPr>
                      <a:endParaRPr lang="en-US" sz="900">
                        <a:effectLst/>
                        <a:latin typeface="Calibri" panose="020F0502020204030204" pitchFamily="34" charset="0"/>
                        <a:cs typeface="Times New Roman" panose="02020603050405020304" pitchFamily="18" charset="0"/>
                      </a:endParaRPr>
                    </a:p>
                  </a:txBody>
                  <a:tcPr marL="40706" marR="40706" marT="0" marB="0" anchor="b"/>
                </a:tc>
                <a:extLst>
                  <a:ext uri="{0D108BD9-81ED-4DB2-BD59-A6C34878D82A}">
                    <a16:rowId xmlns:a16="http://schemas.microsoft.com/office/drawing/2014/main" val="1396456535"/>
                  </a:ext>
                </a:extLst>
              </a:tr>
              <a:tr h="243790">
                <a:tc gridSpan="7">
                  <a:txBody>
                    <a:bodyPr/>
                    <a:lstStyle/>
                    <a:p>
                      <a:pPr marL="0" marR="0" algn="ctr">
                        <a:lnSpc>
                          <a:spcPct val="107000"/>
                        </a:lnSpc>
                        <a:spcBef>
                          <a:spcPts val="0"/>
                        </a:spcBef>
                        <a:spcAft>
                          <a:spcPts val="0"/>
                        </a:spcAft>
                      </a:pPr>
                      <a:r>
                        <a:rPr lang="en-US" sz="900" dirty="0" smtClean="0">
                          <a:solidFill>
                            <a:srgbClr val="FF0000"/>
                          </a:solidFill>
                          <a:effectLst/>
                        </a:rPr>
                        <a:t>*Years </a:t>
                      </a:r>
                      <a:r>
                        <a:rPr lang="en-US" sz="900" dirty="0">
                          <a:solidFill>
                            <a:srgbClr val="FF0000"/>
                          </a:solidFill>
                          <a:effectLst/>
                        </a:rPr>
                        <a:t>the District participated in the Community Eligibility Program</a:t>
                      </a:r>
                      <a:endParaRPr lang="en-US" sz="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706" marR="40706"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63515248"/>
                  </a:ext>
                </a:extLst>
              </a:tr>
            </a:tbl>
          </a:graphicData>
        </a:graphic>
      </p:graphicFrame>
      <p:graphicFrame>
        <p:nvGraphicFramePr>
          <p:cNvPr id="5" name="Content Placeholder 3">
            <a:extLst>
              <a:ext uri="{FF2B5EF4-FFF2-40B4-BE49-F238E27FC236}">
                <a16:creationId xmlns:a16="http://schemas.microsoft.com/office/drawing/2014/main" id="{AB567EE8-2619-4E13-ACA6-DD9A4310CFD3}"/>
              </a:ext>
            </a:extLst>
          </p:cNvPr>
          <p:cNvGraphicFramePr>
            <a:graphicFrameLocks/>
          </p:cNvGraphicFramePr>
          <p:nvPr>
            <p:extLst>
              <p:ext uri="{D42A27DB-BD31-4B8C-83A1-F6EECF244321}">
                <p14:modId xmlns:p14="http://schemas.microsoft.com/office/powerpoint/2010/main" val="3863628762"/>
              </p:ext>
            </p:extLst>
          </p:nvPr>
        </p:nvGraphicFramePr>
        <p:xfrm>
          <a:off x="5835535" y="2252750"/>
          <a:ext cx="6031738" cy="333803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8487848" y="6201230"/>
            <a:ext cx="4289367" cy="627736"/>
          </a:xfrm>
          <a:prstGeom prst="rect">
            <a:avLst/>
          </a:prstGeom>
          <a:noFill/>
        </p:spPr>
        <p:txBody>
          <a:bodyPr wrap="square" rtlCol="0">
            <a:spAutoFit/>
          </a:bodyPr>
          <a:lstStyle/>
          <a:p>
            <a:pPr>
              <a:lnSpc>
                <a:spcPct val="107000"/>
              </a:lnSpc>
            </a:pPr>
            <a:r>
              <a:rPr lang="en-US" sz="1100" dirty="0">
                <a:latin typeface="Calibri" panose="020F0502020204030204" pitchFamily="34" charset="0"/>
                <a:ea typeface="Calibri" panose="020F0502020204030204" pitchFamily="34" charset="0"/>
                <a:cs typeface="Times New Roman" panose="02020603050405020304" pitchFamily="18" charset="0"/>
              </a:rPr>
              <a:t>Source: Pennsylvania Department of Education</a:t>
            </a:r>
          </a:p>
          <a:p>
            <a:pPr>
              <a:lnSpc>
                <a:spcPct val="107000"/>
              </a:lnSpc>
            </a:pPr>
            <a:r>
              <a:rPr lang="en-US" sz="1100" dirty="0">
                <a:latin typeface="Calibri" panose="020F0502020204030204" pitchFamily="34" charset="0"/>
                <a:ea typeface="Calibri" panose="020F0502020204030204" pitchFamily="34" charset="0"/>
                <a:cs typeface="Times New Roman" panose="02020603050405020304" pitchFamily="18" charset="0"/>
              </a:rPr>
              <a:t>              Teachers &amp; Administrators</a:t>
            </a:r>
          </a:p>
          <a:p>
            <a:pPr>
              <a:lnSpc>
                <a:spcPct val="107000"/>
              </a:lnSpc>
            </a:pPr>
            <a:r>
              <a:rPr lang="en-US" sz="1100" dirty="0">
                <a:latin typeface="Calibri" panose="020F0502020204030204" pitchFamily="34" charset="0"/>
                <a:ea typeface="Calibri" panose="020F0502020204030204" pitchFamily="34" charset="0"/>
                <a:cs typeface="Times New Roman" panose="02020603050405020304" pitchFamily="18" charset="0"/>
              </a:rPr>
              <a:t>              Food Nutrition/National School Lunch Program Reports</a:t>
            </a:r>
          </a:p>
        </p:txBody>
      </p:sp>
      <p:sp>
        <p:nvSpPr>
          <p:cNvPr id="8" name="Slide Number Placeholder 7"/>
          <p:cNvSpPr>
            <a:spLocks noGrp="1"/>
          </p:cNvSpPr>
          <p:nvPr>
            <p:ph type="sldNum" sz="quarter" idx="12"/>
          </p:nvPr>
        </p:nvSpPr>
        <p:spPr/>
        <p:txBody>
          <a:bodyPr/>
          <a:lstStyle/>
          <a:p>
            <a:fld id="{8A7A6979-0714-4377-B894-6BE4C2D6E202}" type="slidenum">
              <a:rPr lang="en-US" smtClean="0"/>
              <a:pPr/>
              <a:t>28</a:t>
            </a:fld>
            <a:endParaRPr lang="en-US" dirty="0"/>
          </a:p>
        </p:txBody>
      </p:sp>
    </p:spTree>
    <p:extLst>
      <p:ext uri="{BB962C8B-B14F-4D97-AF65-F5344CB8AC3E}">
        <p14:creationId xmlns:p14="http://schemas.microsoft.com/office/powerpoint/2010/main" val="320869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2533" y="831688"/>
            <a:ext cx="7729728" cy="1188720"/>
          </a:xfrm>
        </p:spPr>
        <p:txBody>
          <a:bodyPr/>
          <a:lstStyle/>
          <a:p>
            <a:r>
              <a:rPr lang="en-US" dirty="0" smtClean="0"/>
              <a:t>Free &amp; reduced lunch</a:t>
            </a:r>
            <a:endParaRPr lang="en-US" dirty="0"/>
          </a:p>
        </p:txBody>
      </p:sp>
      <p:sp>
        <p:nvSpPr>
          <p:cNvPr id="6" name="Content Placeholder 5"/>
          <p:cNvSpPr>
            <a:spLocks noGrp="1"/>
          </p:cNvSpPr>
          <p:nvPr>
            <p:ph idx="1"/>
          </p:nvPr>
        </p:nvSpPr>
        <p:spPr/>
        <p:txBody>
          <a:bodyPr/>
          <a:lstStyle/>
          <a:p>
            <a:pPr marL="0" indent="0">
              <a:buNone/>
            </a:pPr>
            <a:r>
              <a:rPr lang="en-US" dirty="0"/>
              <a:t>The growth of low-income families and those in poverty within our district is further documented by an increase in the free and reduced price lunch program participants and their rising proportion.  From 2015-16 we have been accepted into the Community Eligibility Program, which is derived from two factors.  First, students that are directly certified for Free Status and second, a percentage given to us by PDE, that factors in students considered free or reduced if we used the application process.  Current factor is 1.6%, which is multiplied by the identified students to determine our CEP percentage.</a:t>
            </a:r>
          </a:p>
          <a:p>
            <a:pPr marL="0" indent="0">
              <a:buNone/>
            </a:pPr>
            <a:endParaRPr lang="en-US" dirty="0"/>
          </a:p>
        </p:txBody>
      </p:sp>
      <p:sp>
        <p:nvSpPr>
          <p:cNvPr id="8" name="Slide Number Placeholder 7"/>
          <p:cNvSpPr>
            <a:spLocks noGrp="1"/>
          </p:cNvSpPr>
          <p:nvPr>
            <p:ph type="sldNum" sz="quarter" idx="12"/>
          </p:nvPr>
        </p:nvSpPr>
        <p:spPr/>
        <p:txBody>
          <a:bodyPr/>
          <a:lstStyle/>
          <a:p>
            <a:fld id="{8A7A6979-0714-4377-B894-6BE4C2D6E202}" type="slidenum">
              <a:rPr lang="en-US" smtClean="0"/>
              <a:pPr/>
              <a:t>29</a:t>
            </a:fld>
            <a:endParaRPr lang="en-US" dirty="0"/>
          </a:p>
        </p:txBody>
      </p:sp>
    </p:spTree>
    <p:extLst>
      <p:ext uri="{BB962C8B-B14F-4D97-AF65-F5344CB8AC3E}">
        <p14:creationId xmlns:p14="http://schemas.microsoft.com/office/powerpoint/2010/main" val="2015333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5985" y="507492"/>
            <a:ext cx="7729728" cy="1188720"/>
          </a:xfrm>
        </p:spPr>
        <p:txBody>
          <a:bodyPr/>
          <a:lstStyle/>
          <a:p>
            <a:r>
              <a:rPr lang="en-US" dirty="0" smtClean="0"/>
              <a:t>Student Enrollment</a:t>
            </a:r>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3</a:t>
            </a:fld>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943710706"/>
              </p:ext>
            </p:extLst>
          </p:nvPr>
        </p:nvGraphicFramePr>
        <p:xfrm>
          <a:off x="2901141" y="1812176"/>
          <a:ext cx="6434052" cy="4405744"/>
        </p:xfrm>
        <a:graphic>
          <a:graphicData uri="http://schemas.openxmlformats.org/drawingml/2006/table">
            <a:tbl>
              <a:tblPr firstRow="1" firstCol="1" bandRow="1"/>
              <a:tblGrid>
                <a:gridCol w="1100179">
                  <a:extLst>
                    <a:ext uri="{9D8B030D-6E8A-4147-A177-3AD203B41FA5}">
                      <a16:colId xmlns:a16="http://schemas.microsoft.com/office/drawing/2014/main" val="1318425848"/>
                    </a:ext>
                  </a:extLst>
                </a:gridCol>
                <a:gridCol w="1160090">
                  <a:extLst>
                    <a:ext uri="{9D8B030D-6E8A-4147-A177-3AD203B41FA5}">
                      <a16:colId xmlns:a16="http://schemas.microsoft.com/office/drawing/2014/main" val="2138243902"/>
                    </a:ext>
                  </a:extLst>
                </a:gridCol>
                <a:gridCol w="810611">
                  <a:extLst>
                    <a:ext uri="{9D8B030D-6E8A-4147-A177-3AD203B41FA5}">
                      <a16:colId xmlns:a16="http://schemas.microsoft.com/office/drawing/2014/main" val="3970611952"/>
                    </a:ext>
                  </a:extLst>
                </a:gridCol>
                <a:gridCol w="1019391">
                  <a:extLst>
                    <a:ext uri="{9D8B030D-6E8A-4147-A177-3AD203B41FA5}">
                      <a16:colId xmlns:a16="http://schemas.microsoft.com/office/drawing/2014/main" val="3793490592"/>
                    </a:ext>
                  </a:extLst>
                </a:gridCol>
                <a:gridCol w="1189138">
                  <a:extLst>
                    <a:ext uri="{9D8B030D-6E8A-4147-A177-3AD203B41FA5}">
                      <a16:colId xmlns:a16="http://schemas.microsoft.com/office/drawing/2014/main" val="3768607847"/>
                    </a:ext>
                  </a:extLst>
                </a:gridCol>
                <a:gridCol w="1154643">
                  <a:extLst>
                    <a:ext uri="{9D8B030D-6E8A-4147-A177-3AD203B41FA5}">
                      <a16:colId xmlns:a16="http://schemas.microsoft.com/office/drawing/2014/main" val="1274788340"/>
                    </a:ext>
                  </a:extLst>
                </a:gridCol>
              </a:tblGrid>
              <a:tr h="275359">
                <a:tc gridSpan="6">
                  <a:txBody>
                    <a:bodyPr/>
                    <a:lstStyle/>
                    <a:p>
                      <a:pPr marL="0" marR="0" algn="ctr">
                        <a:lnSpc>
                          <a:spcPct val="107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Student Enrollment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50355443"/>
                  </a:ext>
                </a:extLst>
              </a:tr>
              <a:tr h="275359">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2120880823"/>
                  </a:ext>
                </a:extLst>
              </a:tr>
              <a:tr h="275359">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Cumulative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Change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3356436967"/>
                  </a:ext>
                </a:extLst>
              </a:tr>
              <a:tr h="275359">
                <a:tc>
                  <a:txBody>
                    <a:bodyPr/>
                    <a:lstStyle/>
                    <a:p>
                      <a:pPr marL="0" marR="0" algn="ctr">
                        <a:lnSpc>
                          <a:spcPct val="107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Year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Enrollment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Change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Change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Change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from 07-08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12935860"/>
                  </a:ext>
                </a:extLst>
              </a:tr>
              <a:tr h="275359">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2730574772"/>
                  </a:ext>
                </a:extLst>
              </a:tr>
              <a:tr h="275359">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2008-2009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699191619"/>
                  </a:ext>
                </a:extLst>
              </a:tr>
              <a:tr h="275359">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2009-2010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3125948662"/>
                  </a:ext>
                </a:extLst>
              </a:tr>
              <a:tr h="275359">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2010-2011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3298428513"/>
                  </a:ext>
                </a:extLst>
              </a:tr>
              <a:tr h="275359">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2011-2012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4087626703"/>
                  </a:ext>
                </a:extLst>
              </a:tr>
              <a:tr h="275359">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2012-2013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3292854782"/>
                  </a:ext>
                </a:extLst>
              </a:tr>
              <a:tr h="275359">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2013-2014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220201720"/>
                  </a:ext>
                </a:extLst>
              </a:tr>
              <a:tr h="275359">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2014-2015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2346453620"/>
                  </a:ext>
                </a:extLst>
              </a:tr>
              <a:tr h="275359">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2015-2016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3799133160"/>
                  </a:ext>
                </a:extLst>
              </a:tr>
              <a:tr h="275359">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2016-2017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644438635"/>
                  </a:ext>
                </a:extLst>
              </a:tr>
              <a:tr h="275359">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2017-2018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138553017"/>
                  </a:ext>
                </a:extLst>
              </a:tr>
              <a:tr h="275359">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2713679432"/>
                  </a:ext>
                </a:extLst>
              </a:tr>
            </a:tbl>
          </a:graphicData>
        </a:graphic>
      </p:graphicFrame>
    </p:spTree>
    <p:extLst>
      <p:ext uri="{BB962C8B-B14F-4D97-AF65-F5344CB8AC3E}">
        <p14:creationId xmlns:p14="http://schemas.microsoft.com/office/powerpoint/2010/main" val="479148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4511" y="399427"/>
            <a:ext cx="7729728" cy="1188720"/>
          </a:xfrm>
        </p:spPr>
        <p:txBody>
          <a:bodyPr/>
          <a:lstStyle/>
          <a:p>
            <a:r>
              <a:rPr lang="en-US" dirty="0" smtClean="0"/>
              <a:t>Revenues - $53,340,906</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9668178"/>
              </p:ext>
            </p:extLst>
          </p:nvPr>
        </p:nvGraphicFramePr>
        <p:xfrm>
          <a:off x="805699" y="1949821"/>
          <a:ext cx="4697326" cy="3661266"/>
        </p:xfrm>
        <a:graphic>
          <a:graphicData uri="http://schemas.openxmlformats.org/drawingml/2006/table">
            <a:tbl>
              <a:tblPr>
                <a:tableStyleId>{5C22544A-7EE6-4342-B048-85BDC9FD1C3A}</a:tableStyleId>
              </a:tblPr>
              <a:tblGrid>
                <a:gridCol w="768720">
                  <a:extLst>
                    <a:ext uri="{9D8B030D-6E8A-4147-A177-3AD203B41FA5}">
                      <a16:colId xmlns:a16="http://schemas.microsoft.com/office/drawing/2014/main" val="1509109747"/>
                    </a:ext>
                  </a:extLst>
                </a:gridCol>
                <a:gridCol w="787200">
                  <a:extLst>
                    <a:ext uri="{9D8B030D-6E8A-4147-A177-3AD203B41FA5}">
                      <a16:colId xmlns:a16="http://schemas.microsoft.com/office/drawing/2014/main" val="25731289"/>
                    </a:ext>
                  </a:extLst>
                </a:gridCol>
                <a:gridCol w="787200">
                  <a:extLst>
                    <a:ext uri="{9D8B030D-6E8A-4147-A177-3AD203B41FA5}">
                      <a16:colId xmlns:a16="http://schemas.microsoft.com/office/drawing/2014/main" val="3181285971"/>
                    </a:ext>
                  </a:extLst>
                </a:gridCol>
                <a:gridCol w="709587">
                  <a:extLst>
                    <a:ext uri="{9D8B030D-6E8A-4147-A177-3AD203B41FA5}">
                      <a16:colId xmlns:a16="http://schemas.microsoft.com/office/drawing/2014/main" val="3446423999"/>
                    </a:ext>
                  </a:extLst>
                </a:gridCol>
                <a:gridCol w="787200">
                  <a:extLst>
                    <a:ext uri="{9D8B030D-6E8A-4147-A177-3AD203B41FA5}">
                      <a16:colId xmlns:a16="http://schemas.microsoft.com/office/drawing/2014/main" val="1327109954"/>
                    </a:ext>
                  </a:extLst>
                </a:gridCol>
                <a:gridCol w="857419">
                  <a:extLst>
                    <a:ext uri="{9D8B030D-6E8A-4147-A177-3AD203B41FA5}">
                      <a16:colId xmlns:a16="http://schemas.microsoft.com/office/drawing/2014/main" val="127384249"/>
                    </a:ext>
                  </a:extLst>
                </a:gridCol>
              </a:tblGrid>
              <a:tr h="261519">
                <a:tc>
                  <a:txBody>
                    <a:bodyPr/>
                    <a:lstStyle/>
                    <a:p>
                      <a:pPr algn="ctr"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Local</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State</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Federal</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Total</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Increase</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38183828"/>
                  </a:ext>
                </a:extLst>
              </a:tr>
              <a:tr h="261519">
                <a:tc>
                  <a:txBody>
                    <a:bodyPr/>
                    <a:lstStyle/>
                    <a:p>
                      <a:pPr algn="ctr" fontAlgn="b"/>
                      <a:r>
                        <a:rPr lang="en-US" sz="1100" u="none" strike="noStrike">
                          <a:effectLst/>
                        </a:rPr>
                        <a:t>Year</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Revenue</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Revenue</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Revenue</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Revenue</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solidFill>
                            <a:srgbClr val="FF0000"/>
                          </a:solidFill>
                          <a:effectLst/>
                        </a:rPr>
                        <a:t>(Decrease)</a:t>
                      </a:r>
                      <a:endParaRPr lang="en-US" sz="1100" b="1"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26883583"/>
                  </a:ext>
                </a:extLst>
              </a:tr>
              <a:tr h="261519">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15339853"/>
                  </a:ext>
                </a:extLst>
              </a:tr>
              <a:tr h="261519">
                <a:tc>
                  <a:txBody>
                    <a:bodyPr/>
                    <a:lstStyle/>
                    <a:p>
                      <a:pPr algn="l" fontAlgn="b"/>
                      <a:r>
                        <a:rPr lang="en-US" sz="1100" u="none" strike="noStrike">
                          <a:effectLst/>
                        </a:rPr>
                        <a:t>2007-2008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10,601,438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31,951,797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2,281,072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44,834,307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08420477"/>
                  </a:ext>
                </a:extLst>
              </a:tr>
              <a:tr h="261519">
                <a:tc>
                  <a:txBody>
                    <a:bodyPr/>
                    <a:lstStyle/>
                    <a:p>
                      <a:pPr algn="l" fontAlgn="b"/>
                      <a:r>
                        <a:rPr lang="en-US" sz="1100" u="none" strike="noStrike">
                          <a:effectLst/>
                        </a:rPr>
                        <a:t>2008-2009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8,976,267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35,516,333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2,367,673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46,860,273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2,025,966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49022482"/>
                  </a:ext>
                </a:extLst>
              </a:tr>
              <a:tr h="261519">
                <a:tc>
                  <a:txBody>
                    <a:bodyPr/>
                    <a:lstStyle/>
                    <a:p>
                      <a:pPr algn="l" fontAlgn="b"/>
                      <a:r>
                        <a:rPr lang="en-US" sz="1100" u="none" strike="noStrike">
                          <a:effectLst/>
                        </a:rPr>
                        <a:t>2009-2010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9,063,463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31,065,008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6,793,406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46,921,877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61,604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93013688"/>
                  </a:ext>
                </a:extLst>
              </a:tr>
              <a:tr h="261519">
                <a:tc>
                  <a:txBody>
                    <a:bodyPr/>
                    <a:lstStyle/>
                    <a:p>
                      <a:pPr algn="l" fontAlgn="b"/>
                      <a:r>
                        <a:rPr lang="en-US" sz="1100" u="none" strike="noStrike">
                          <a:effectLst/>
                        </a:rPr>
                        <a:t>2010-2011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9,559,719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29,819,869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8,136,457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47,516,045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594,168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29619573"/>
                  </a:ext>
                </a:extLst>
              </a:tr>
              <a:tr h="261519">
                <a:tc>
                  <a:txBody>
                    <a:bodyPr/>
                    <a:lstStyle/>
                    <a:p>
                      <a:pPr algn="l" fontAlgn="b"/>
                      <a:r>
                        <a:rPr lang="en-US" sz="1100" u="none" strike="noStrike">
                          <a:effectLst/>
                        </a:rPr>
                        <a:t>2011-2012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10,474,389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32,232,611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2,763,933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45,470,933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rgbClr val="FF0000"/>
                          </a:solidFill>
                          <a:effectLst/>
                        </a:rPr>
                        <a:t>(2,045,112)</a:t>
                      </a:r>
                      <a:endParaRPr lang="en-US" sz="11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80278982"/>
                  </a:ext>
                </a:extLst>
              </a:tr>
              <a:tr h="261519">
                <a:tc>
                  <a:txBody>
                    <a:bodyPr/>
                    <a:lstStyle/>
                    <a:p>
                      <a:pPr algn="l" fontAlgn="b"/>
                      <a:r>
                        <a:rPr lang="en-US" sz="1100" u="none" strike="noStrike">
                          <a:effectLst/>
                        </a:rPr>
                        <a:t>2012-2013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10,853,618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32,588,505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3,397,364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46,839,487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1,368,554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3651212"/>
                  </a:ext>
                </a:extLst>
              </a:tr>
              <a:tr h="261519">
                <a:tc>
                  <a:txBody>
                    <a:bodyPr/>
                    <a:lstStyle/>
                    <a:p>
                      <a:pPr algn="l" fontAlgn="b"/>
                      <a:r>
                        <a:rPr lang="en-US" sz="1100" u="none" strike="noStrike">
                          <a:effectLst/>
                        </a:rPr>
                        <a:t>2013-2014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10,730,867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33,462,396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3,621,789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47,815,052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975,565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95756444"/>
                  </a:ext>
                </a:extLst>
              </a:tr>
              <a:tr h="261519">
                <a:tc>
                  <a:txBody>
                    <a:bodyPr/>
                    <a:lstStyle/>
                    <a:p>
                      <a:pPr algn="l" fontAlgn="b"/>
                      <a:r>
                        <a:rPr lang="en-US" sz="1100" u="none" strike="noStrike">
                          <a:effectLst/>
                        </a:rPr>
                        <a:t>2014-2015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11,121,543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34,211,262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3,145,463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48,478,268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663,216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07185816"/>
                  </a:ext>
                </a:extLst>
              </a:tr>
              <a:tr h="261519">
                <a:tc>
                  <a:txBody>
                    <a:bodyPr/>
                    <a:lstStyle/>
                    <a:p>
                      <a:pPr algn="l" fontAlgn="b"/>
                      <a:r>
                        <a:rPr lang="en-US" sz="1100" u="none" strike="noStrike">
                          <a:effectLst/>
                        </a:rPr>
                        <a:t>2015-2016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11,544,292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35,528,993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2,803,069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49,876,354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1,398,086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28293340"/>
                  </a:ext>
                </a:extLst>
              </a:tr>
              <a:tr h="261519">
                <a:tc>
                  <a:txBody>
                    <a:bodyPr/>
                    <a:lstStyle/>
                    <a:p>
                      <a:pPr algn="l" fontAlgn="b"/>
                      <a:r>
                        <a:rPr lang="en-US" sz="1100" u="none" strike="noStrike">
                          <a:effectLst/>
                        </a:rPr>
                        <a:t>2016-2017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12,797,080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37,562,155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2,505,526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52,864,761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2,988,407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0686444"/>
                  </a:ext>
                </a:extLst>
              </a:tr>
              <a:tr h="261519">
                <a:tc>
                  <a:txBody>
                    <a:bodyPr/>
                    <a:lstStyle/>
                    <a:p>
                      <a:pPr algn="l" fontAlgn="b"/>
                      <a:r>
                        <a:rPr lang="en-US" sz="1100" u="none" strike="noStrike">
                          <a:effectLst/>
                        </a:rPr>
                        <a:t>2017-2018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12,976,146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37,360,912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1,854,757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52,191,815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rgbClr val="FF0000"/>
                          </a:solidFill>
                          <a:effectLst/>
                        </a:rPr>
                        <a:t>(672,946)</a:t>
                      </a:r>
                      <a:endParaRPr lang="en-US" sz="11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70696451"/>
                  </a:ext>
                </a:extLst>
              </a:tr>
            </a:tbl>
          </a:graphicData>
        </a:graphic>
      </p:graphicFrame>
      <p:graphicFrame>
        <p:nvGraphicFramePr>
          <p:cNvPr id="5" name="Content Placeholder 3">
            <a:extLst>
              <a:ext uri="{FF2B5EF4-FFF2-40B4-BE49-F238E27FC236}">
                <a16:creationId xmlns:a16="http://schemas.microsoft.com/office/drawing/2014/main" id="{057DCEF3-A20F-45E4-BCB9-DEE851327A56}"/>
              </a:ext>
            </a:extLst>
          </p:cNvPr>
          <p:cNvGraphicFramePr>
            <a:graphicFrameLocks/>
          </p:cNvGraphicFramePr>
          <p:nvPr>
            <p:extLst>
              <p:ext uri="{D42A27DB-BD31-4B8C-83A1-F6EECF244321}">
                <p14:modId xmlns:p14="http://schemas.microsoft.com/office/powerpoint/2010/main" val="4184078713"/>
              </p:ext>
            </p:extLst>
          </p:nvPr>
        </p:nvGraphicFramePr>
        <p:xfrm>
          <a:off x="5918661" y="1949821"/>
          <a:ext cx="5804500" cy="3715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28101228"/>
              </p:ext>
            </p:extLst>
          </p:nvPr>
        </p:nvGraphicFramePr>
        <p:xfrm>
          <a:off x="7456518" y="5777346"/>
          <a:ext cx="4820964" cy="1240155"/>
        </p:xfrm>
        <a:graphic>
          <a:graphicData uri="http://schemas.openxmlformats.org/drawingml/2006/table">
            <a:tbl>
              <a:tblPr/>
              <a:tblGrid>
                <a:gridCol w="682585">
                  <a:extLst>
                    <a:ext uri="{9D8B030D-6E8A-4147-A177-3AD203B41FA5}">
                      <a16:colId xmlns:a16="http://schemas.microsoft.com/office/drawing/2014/main" val="1993372001"/>
                    </a:ext>
                  </a:extLst>
                </a:gridCol>
                <a:gridCol w="702370">
                  <a:extLst>
                    <a:ext uri="{9D8B030D-6E8A-4147-A177-3AD203B41FA5}">
                      <a16:colId xmlns:a16="http://schemas.microsoft.com/office/drawing/2014/main" val="4260871677"/>
                    </a:ext>
                  </a:extLst>
                </a:gridCol>
                <a:gridCol w="702370">
                  <a:extLst>
                    <a:ext uri="{9D8B030D-6E8A-4147-A177-3AD203B41FA5}">
                      <a16:colId xmlns:a16="http://schemas.microsoft.com/office/drawing/2014/main" val="2285693269"/>
                    </a:ext>
                  </a:extLst>
                </a:gridCol>
                <a:gridCol w="633123">
                  <a:extLst>
                    <a:ext uri="{9D8B030D-6E8A-4147-A177-3AD203B41FA5}">
                      <a16:colId xmlns:a16="http://schemas.microsoft.com/office/drawing/2014/main" val="1399816281"/>
                    </a:ext>
                  </a:extLst>
                </a:gridCol>
                <a:gridCol w="702370">
                  <a:extLst>
                    <a:ext uri="{9D8B030D-6E8A-4147-A177-3AD203B41FA5}">
                      <a16:colId xmlns:a16="http://schemas.microsoft.com/office/drawing/2014/main" val="305849761"/>
                    </a:ext>
                  </a:extLst>
                </a:gridCol>
                <a:gridCol w="765023">
                  <a:extLst>
                    <a:ext uri="{9D8B030D-6E8A-4147-A177-3AD203B41FA5}">
                      <a16:colId xmlns:a16="http://schemas.microsoft.com/office/drawing/2014/main" val="3956427593"/>
                    </a:ext>
                  </a:extLst>
                </a:gridCol>
                <a:gridCol w="633123">
                  <a:extLst>
                    <a:ext uri="{9D8B030D-6E8A-4147-A177-3AD203B41FA5}">
                      <a16:colId xmlns:a16="http://schemas.microsoft.com/office/drawing/2014/main" val="3661573846"/>
                    </a:ext>
                  </a:extLst>
                </a:gridCol>
              </a:tblGrid>
              <a:tr h="99753">
                <a:tc gridSpan="5">
                  <a:txBody>
                    <a:bodyPr/>
                    <a:lstStyle/>
                    <a:p>
                      <a:pPr algn="l" fontAlgn="b"/>
                      <a:r>
                        <a:rPr lang="en-US" sz="1100" b="0" i="0" u="none" strike="noStrike" dirty="0">
                          <a:solidFill>
                            <a:srgbClr val="000000"/>
                          </a:solidFill>
                          <a:effectLst/>
                          <a:latin typeface="Calibri" panose="020F0502020204030204" pitchFamily="34" charset="0"/>
                        </a:rPr>
                        <a:t>Source:  Pennsylvania Department of Education</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840505126"/>
                  </a:ext>
                </a:extLst>
              </a:tr>
              <a:tr h="162330">
                <a:tc gridSpan="6">
                  <a:txBody>
                    <a:bodyPr/>
                    <a:lstStyle/>
                    <a:p>
                      <a:pPr algn="l" fontAlgn="b"/>
                      <a:r>
                        <a:rPr lang="en-US" sz="1100" b="0" i="0" u="none" strike="noStrike" dirty="0">
                          <a:solidFill>
                            <a:srgbClr val="000000"/>
                          </a:solidFill>
                          <a:effectLst/>
                          <a:latin typeface="Calibri" panose="020F0502020204030204" pitchFamily="34" charset="0"/>
                        </a:rPr>
                        <a:t>                Teachers &amp; Administrators / School Finances / Finances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284738346"/>
                  </a:ext>
                </a:extLst>
              </a:tr>
              <a:tr h="162330">
                <a:tc gridSpan="3">
                  <a:txBody>
                    <a:bodyPr/>
                    <a:lstStyle/>
                    <a:p>
                      <a:pPr algn="l" fontAlgn="b"/>
                      <a:r>
                        <a:rPr lang="en-US" sz="1100" b="0" i="0" u="none" strike="noStrike" dirty="0">
                          <a:solidFill>
                            <a:srgbClr val="000000"/>
                          </a:solidFill>
                          <a:effectLst/>
                          <a:latin typeface="Calibri" panose="020F0502020204030204" pitchFamily="34" charset="0"/>
                        </a:rPr>
                        <a:t>                Summaries of </a:t>
                      </a:r>
                      <a:r>
                        <a:rPr lang="en-US" sz="1100" b="0" i="0" u="none" strike="noStrike" dirty="0" smtClean="0">
                          <a:solidFill>
                            <a:srgbClr val="000000"/>
                          </a:solidFill>
                          <a:effectLst/>
                          <a:latin typeface="Calibri" panose="020F0502020204030204" pitchFamily="34" charset="0"/>
                        </a:rPr>
                        <a:t>AFR </a:t>
                      </a:r>
                      <a:r>
                        <a:rPr lang="en-US" sz="1100" b="0" i="0" u="none" strike="noStrike" dirty="0">
                          <a:solidFill>
                            <a:srgbClr val="000000"/>
                          </a:solidFill>
                          <a:effectLst/>
                          <a:latin typeface="Calibri" panose="020F0502020204030204" pitchFamily="34" charset="0"/>
                        </a:rPr>
                        <a:t>Data</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623257451"/>
                  </a:ext>
                </a:extLst>
              </a:tr>
              <a:tr h="162330">
                <a:tc gridSpan="7">
                  <a:txBody>
                    <a:bodyPr/>
                    <a:lstStyle/>
                    <a:p>
                      <a:pPr algn="l" fontAlgn="b"/>
                      <a:r>
                        <a:rPr lang="en-US" sz="1100" b="0" i="0" u="none" strike="noStrike" dirty="0">
                          <a:solidFill>
                            <a:srgbClr val="000000"/>
                          </a:solidFill>
                          <a:effectLst/>
                          <a:latin typeface="Calibri" panose="020F0502020204030204" pitchFamily="34" charset="0"/>
                        </a:rPr>
                        <a:t>                Most recent data available as of 4/13/19 (2007-2008 through 2016-2017)</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4450947"/>
                  </a:ext>
                </a:extLst>
              </a:tr>
              <a:tr h="16233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600048961"/>
                  </a:ext>
                </a:extLst>
              </a:tr>
              <a:tr h="162330">
                <a:tc gridSpan="6">
                  <a:txBody>
                    <a:bodyPr/>
                    <a:lstStyle/>
                    <a:p>
                      <a:pPr algn="l" fontAlgn="b"/>
                      <a:r>
                        <a:rPr lang="en-US" sz="1100" b="0" i="0" u="none" strike="noStrike" dirty="0">
                          <a:solidFill>
                            <a:srgbClr val="000000"/>
                          </a:solidFill>
                          <a:effectLst/>
                          <a:latin typeface="Calibri" panose="020F0502020204030204" pitchFamily="34" charset="0"/>
                        </a:rPr>
                        <a:t>Source for 2017-2018: School District Annual Financial Report</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311469269"/>
                  </a:ext>
                </a:extLst>
              </a:tr>
              <a:tr h="16233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781361831"/>
                  </a:ext>
                </a:extLst>
              </a:tr>
            </a:tbl>
          </a:graphicData>
        </a:graphic>
      </p:graphicFrame>
      <p:sp>
        <p:nvSpPr>
          <p:cNvPr id="8" name="Slide Number Placeholder 7"/>
          <p:cNvSpPr>
            <a:spLocks noGrp="1"/>
          </p:cNvSpPr>
          <p:nvPr>
            <p:ph type="sldNum" sz="quarter" idx="12"/>
          </p:nvPr>
        </p:nvSpPr>
        <p:spPr/>
        <p:txBody>
          <a:bodyPr/>
          <a:lstStyle/>
          <a:p>
            <a:fld id="{8A7A6979-0714-4377-B894-6BE4C2D6E202}" type="slidenum">
              <a:rPr lang="en-US" smtClean="0"/>
              <a:pPr/>
              <a:t>30</a:t>
            </a:fld>
            <a:endParaRPr lang="en-US" dirty="0"/>
          </a:p>
        </p:txBody>
      </p:sp>
    </p:spTree>
    <p:extLst>
      <p:ext uri="{BB962C8B-B14F-4D97-AF65-F5344CB8AC3E}">
        <p14:creationId xmlns:p14="http://schemas.microsoft.com/office/powerpoint/2010/main" val="422958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41732"/>
            <a:ext cx="7729728" cy="1188720"/>
          </a:xfrm>
        </p:spPr>
        <p:txBody>
          <a:bodyPr/>
          <a:lstStyle/>
          <a:p>
            <a:r>
              <a:rPr lang="en-US" dirty="0" smtClean="0"/>
              <a:t>2019-20 Revenues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86057891"/>
              </p:ext>
            </p:extLst>
          </p:nvPr>
        </p:nvGraphicFramePr>
        <p:xfrm>
          <a:off x="1374371" y="1413164"/>
          <a:ext cx="9443258" cy="5444836"/>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fld id="{8A7A6979-0714-4377-B894-6BE4C2D6E202}" type="slidenum">
              <a:rPr lang="en-US" smtClean="0"/>
              <a:pPr/>
              <a:t>31</a:t>
            </a:fld>
            <a:endParaRPr lang="en-US" dirty="0"/>
          </a:p>
        </p:txBody>
      </p:sp>
    </p:spTree>
    <p:extLst>
      <p:ext uri="{BB962C8B-B14F-4D97-AF65-F5344CB8AC3E}">
        <p14:creationId xmlns:p14="http://schemas.microsoft.com/office/powerpoint/2010/main" val="1538132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557369"/>
            <a:ext cx="7729728" cy="1188720"/>
          </a:xfrm>
        </p:spPr>
        <p:txBody>
          <a:bodyPr/>
          <a:lstStyle/>
          <a:p>
            <a:r>
              <a:rPr lang="en-US" dirty="0" smtClean="0"/>
              <a:t>Budget summary report - Revenue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3635433" y="593333"/>
            <a:ext cx="4921138" cy="7441943"/>
          </a:xfrm>
        </p:spPr>
      </p:pic>
      <p:sp>
        <p:nvSpPr>
          <p:cNvPr id="6" name="Slide Number Placeholder 5"/>
          <p:cNvSpPr>
            <a:spLocks noGrp="1"/>
          </p:cNvSpPr>
          <p:nvPr>
            <p:ph type="sldNum" sz="quarter" idx="12"/>
          </p:nvPr>
        </p:nvSpPr>
        <p:spPr/>
        <p:txBody>
          <a:bodyPr/>
          <a:lstStyle/>
          <a:p>
            <a:fld id="{8A7A6979-0714-4377-B894-6BE4C2D6E202}" type="slidenum">
              <a:rPr lang="en-US" smtClean="0"/>
              <a:pPr/>
              <a:t>32</a:t>
            </a:fld>
            <a:endParaRPr lang="en-US" dirty="0"/>
          </a:p>
        </p:txBody>
      </p:sp>
    </p:spTree>
    <p:extLst>
      <p:ext uri="{BB962C8B-B14F-4D97-AF65-F5344CB8AC3E}">
        <p14:creationId xmlns:p14="http://schemas.microsoft.com/office/powerpoint/2010/main" val="32003389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91114"/>
            <a:ext cx="7729728" cy="1188720"/>
          </a:xfrm>
        </p:spPr>
        <p:txBody>
          <a:bodyPr/>
          <a:lstStyle/>
          <a:p>
            <a:r>
              <a:rPr lang="en-US" dirty="0"/>
              <a:t>Budget summary report - Revenue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3821989" y="52018"/>
            <a:ext cx="4548022" cy="8299170"/>
          </a:xfrm>
        </p:spPr>
      </p:pic>
      <p:sp>
        <p:nvSpPr>
          <p:cNvPr id="6" name="Slide Number Placeholder 5"/>
          <p:cNvSpPr>
            <a:spLocks noGrp="1"/>
          </p:cNvSpPr>
          <p:nvPr>
            <p:ph type="sldNum" sz="quarter" idx="12"/>
          </p:nvPr>
        </p:nvSpPr>
        <p:spPr/>
        <p:txBody>
          <a:bodyPr/>
          <a:lstStyle/>
          <a:p>
            <a:fld id="{8A7A6979-0714-4377-B894-6BE4C2D6E202}" type="slidenum">
              <a:rPr lang="en-US" smtClean="0"/>
              <a:pPr/>
              <a:t>33</a:t>
            </a:fld>
            <a:endParaRPr lang="en-US" dirty="0"/>
          </a:p>
        </p:txBody>
      </p:sp>
    </p:spTree>
    <p:extLst>
      <p:ext uri="{BB962C8B-B14F-4D97-AF65-F5344CB8AC3E}">
        <p14:creationId xmlns:p14="http://schemas.microsoft.com/office/powerpoint/2010/main" val="41430387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83296"/>
            <a:ext cx="7729728" cy="1188720"/>
          </a:xfrm>
        </p:spPr>
        <p:txBody>
          <a:bodyPr/>
          <a:lstStyle/>
          <a:p>
            <a:r>
              <a:rPr lang="en-US" dirty="0" smtClean="0"/>
              <a:t>Revenues </a:t>
            </a:r>
            <a:r>
              <a:rPr lang="en-US" dirty="0"/>
              <a:t>- $53,340,906</a:t>
            </a:r>
          </a:p>
        </p:txBody>
      </p:sp>
      <p:sp>
        <p:nvSpPr>
          <p:cNvPr id="9" name="Content Placeholder 8"/>
          <p:cNvSpPr>
            <a:spLocks noGrp="1"/>
          </p:cNvSpPr>
          <p:nvPr>
            <p:ph idx="1"/>
          </p:nvPr>
        </p:nvSpPr>
        <p:spPr>
          <a:xfrm>
            <a:off x="1834619" y="1521645"/>
            <a:ext cx="8522762" cy="5311833"/>
          </a:xfrm>
        </p:spPr>
        <p:txBody>
          <a:bodyPr>
            <a:normAutofit fontScale="77500" lnSpcReduction="20000"/>
          </a:bodyPr>
          <a:lstStyle/>
          <a:p>
            <a:pPr marL="457200" marR="0">
              <a:spcBef>
                <a:spcPts val="0"/>
              </a:spcBef>
              <a:spcAft>
                <a:spcPts val="0"/>
              </a:spcAft>
            </a:pPr>
            <a:r>
              <a:rPr lang="en-US" dirty="0">
                <a:latin typeface="Cambria" panose="02040503050406030204" pitchFamily="18" charset="0"/>
                <a:ea typeface="MS Mincho"/>
                <a:cs typeface="Times New Roman" panose="02020603050405020304" pitchFamily="18" charset="0"/>
              </a:rPr>
              <a:t>While Pennsylvania recently passed a statewide funding formula to more equitably distribute funds across school districts, the current budget will prevent schools from making important long-term investments to improve student performance and address structural inequalities.  Smaller class sizes, more robust early childhood education, teacher development, arts programming and after-school activities in schools are all correlated to better student achievement and student outcomes.</a:t>
            </a:r>
          </a:p>
          <a:p>
            <a:pPr marR="0" indent="0">
              <a:spcBef>
                <a:spcPts val="0"/>
              </a:spcBef>
              <a:spcAft>
                <a:spcPts val="0"/>
              </a:spcAft>
              <a:buNone/>
            </a:pPr>
            <a:r>
              <a:rPr lang="en-US" dirty="0">
                <a:latin typeface="Cambria" panose="02040503050406030204" pitchFamily="18" charset="0"/>
                <a:ea typeface="MS Mincho"/>
                <a:cs typeface="Times New Roman" panose="02020603050405020304" pitchFamily="18" charset="0"/>
              </a:rPr>
              <a:t> </a:t>
            </a:r>
          </a:p>
          <a:p>
            <a:pPr marL="457200" marR="0">
              <a:spcBef>
                <a:spcPts val="0"/>
              </a:spcBef>
              <a:spcAft>
                <a:spcPts val="0"/>
              </a:spcAft>
            </a:pPr>
            <a:r>
              <a:rPr lang="en-US" dirty="0">
                <a:latin typeface="Cambria" panose="02040503050406030204" pitchFamily="18" charset="0"/>
                <a:ea typeface="MS Mincho"/>
                <a:cs typeface="Times New Roman" panose="02020603050405020304" pitchFamily="18" charset="0"/>
              </a:rPr>
              <a:t>However, Pennsylvania does not currently use an education funding formula that distributes education dollars accurately and fairly!  Only new money is distributed on a student-weighted funding formula, which in the 2018-19 fiscal year amounted to only six (6%) per cent of our total basic education funding, or $1,468,329 of our $23,892,465 BEF subsidy.</a:t>
            </a:r>
          </a:p>
          <a:p>
            <a:pPr marR="0" indent="0">
              <a:spcBef>
                <a:spcPts val="0"/>
              </a:spcBef>
              <a:spcAft>
                <a:spcPts val="0"/>
              </a:spcAft>
              <a:buNone/>
            </a:pPr>
            <a:r>
              <a:rPr lang="en-US" dirty="0">
                <a:latin typeface="Cambria" panose="02040503050406030204" pitchFamily="18" charset="0"/>
                <a:ea typeface="MS Mincho"/>
                <a:cs typeface="Times New Roman" panose="02020603050405020304" pitchFamily="18" charset="0"/>
              </a:rPr>
              <a:t> </a:t>
            </a:r>
          </a:p>
          <a:p>
            <a:pPr marL="457200" marR="0">
              <a:spcBef>
                <a:spcPts val="0"/>
              </a:spcBef>
              <a:spcAft>
                <a:spcPts val="0"/>
              </a:spcAft>
            </a:pPr>
            <a:r>
              <a:rPr lang="en-US" dirty="0">
                <a:latin typeface="Cambria" panose="02040503050406030204" pitchFamily="18" charset="0"/>
                <a:ea typeface="MS Mincho"/>
                <a:cs typeface="Times New Roman" panose="02020603050405020304" pitchFamily="18" charset="0"/>
              </a:rPr>
              <a:t>State revenue continues to comprise the majority revenue source for our District at 71.5%.  Local revenue comprises 25% and federal 3.5%.</a:t>
            </a:r>
          </a:p>
          <a:p>
            <a:pPr marL="0" marR="0">
              <a:spcBef>
                <a:spcPts val="0"/>
              </a:spcBef>
              <a:spcAft>
                <a:spcPts val="0"/>
              </a:spcAft>
            </a:pPr>
            <a:endParaRPr lang="en-US" dirty="0">
              <a:latin typeface="Cambria" panose="02040503050406030204" pitchFamily="18" charset="0"/>
              <a:ea typeface="MS Mincho"/>
              <a:cs typeface="Times New Roman" panose="02020603050405020304" pitchFamily="18" charset="0"/>
            </a:endParaRPr>
          </a:p>
          <a:p>
            <a:pPr marL="457200" marR="0">
              <a:spcBef>
                <a:spcPts val="0"/>
              </a:spcBef>
              <a:spcAft>
                <a:spcPts val="0"/>
              </a:spcAft>
            </a:pPr>
            <a:r>
              <a:rPr lang="en-US" dirty="0">
                <a:latin typeface="Cambria" panose="02040503050406030204" pitchFamily="18" charset="0"/>
                <a:ea typeface="MS Mincho"/>
                <a:cs typeface="Times New Roman" panose="02020603050405020304" pitchFamily="18" charset="0"/>
              </a:rPr>
              <a:t>Our largest revenue component, state revenue, has not been a predictable source of funds with the amounts varying significantly through the years.  It took seven years for the District to catch-up to 2008-09 funding levels.  Federal revenues are currently at a ten year low of $1,854,757.</a:t>
            </a:r>
          </a:p>
          <a:p>
            <a:pPr marL="0" marR="0">
              <a:spcBef>
                <a:spcPts val="0"/>
              </a:spcBef>
              <a:spcAft>
                <a:spcPts val="0"/>
              </a:spcAft>
            </a:pPr>
            <a:endParaRPr lang="en-US" dirty="0">
              <a:latin typeface="Cambria" panose="02040503050406030204" pitchFamily="18" charset="0"/>
              <a:ea typeface="MS Mincho"/>
              <a:cs typeface="Times New Roman" panose="02020603050405020304" pitchFamily="18" charset="0"/>
            </a:endParaRPr>
          </a:p>
          <a:p>
            <a:pPr marL="457200" marR="0">
              <a:spcBef>
                <a:spcPts val="0"/>
              </a:spcBef>
              <a:spcAft>
                <a:spcPts val="0"/>
              </a:spcAft>
            </a:pPr>
            <a:r>
              <a:rPr lang="en-US" dirty="0">
                <a:latin typeface="Cambria" panose="02040503050406030204" pitchFamily="18" charset="0"/>
                <a:ea typeface="MS Mincho"/>
                <a:cs typeface="Times New Roman" panose="02020603050405020304" pitchFamily="18" charset="0"/>
              </a:rPr>
              <a:t>The current proportion of compensation to total personal income as the source of both property tax and earned income tax is not conducive to property tax increases for general revenue purposes.  Both combine for less than 19% of total revenues and are constrained by action of the State legislature under Act 1 limitations and the statuary cap on the rate of EIT.  These tax limits affect the District’s ability to pay higher expenses by increasing revenue from property, which accounts for approximately 15% of total revenues.</a:t>
            </a:r>
          </a:p>
          <a:p>
            <a:pPr marL="457200" marR="0">
              <a:spcBef>
                <a:spcPts val="0"/>
              </a:spcBef>
              <a:spcAft>
                <a:spcPts val="0"/>
              </a:spcAft>
            </a:pPr>
            <a:endParaRPr lang="en-US" dirty="0">
              <a:latin typeface="Cambria" panose="02040503050406030204" pitchFamily="18" charset="0"/>
              <a:ea typeface="MS Mincho"/>
              <a:cs typeface="Times New Roman" panose="02020603050405020304" pitchFamily="18" charset="0"/>
            </a:endParaRPr>
          </a:p>
          <a:p>
            <a:pPr marL="457200" marR="0">
              <a:spcBef>
                <a:spcPts val="0"/>
              </a:spcBef>
              <a:spcAft>
                <a:spcPts val="0"/>
              </a:spcAft>
            </a:pPr>
            <a:r>
              <a:rPr lang="en-US" dirty="0">
                <a:latin typeface="Cambria" panose="02040503050406030204" pitchFamily="18" charset="0"/>
                <a:ea typeface="MS Mincho"/>
                <a:cs typeface="Times New Roman" panose="02020603050405020304" pitchFamily="18" charset="0"/>
              </a:rPr>
              <a:t>Money matters in education and children attending well-resourced schools perform better on achievement tests.  However, Pennsylvania’s current education budget still falls far short of what we need to adequately fund our schools!</a:t>
            </a:r>
          </a:p>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smtClean="0"/>
              <a:pPr/>
              <a:t>34</a:t>
            </a:fld>
            <a:endParaRPr lang="en-US" dirty="0"/>
          </a:p>
        </p:txBody>
      </p:sp>
    </p:spTree>
    <p:extLst>
      <p:ext uri="{BB962C8B-B14F-4D97-AF65-F5344CB8AC3E}">
        <p14:creationId xmlns:p14="http://schemas.microsoft.com/office/powerpoint/2010/main" val="34052752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4887" y="116794"/>
            <a:ext cx="6303262" cy="889046"/>
          </a:xfrm>
        </p:spPr>
        <p:txBody>
          <a:bodyPr/>
          <a:lstStyle/>
          <a:p>
            <a:r>
              <a:rPr lang="en-US" dirty="0" smtClean="0"/>
              <a:t>Millage rates - taxes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23547209"/>
              </p:ext>
            </p:extLst>
          </p:nvPr>
        </p:nvGraphicFramePr>
        <p:xfrm>
          <a:off x="846857" y="1130527"/>
          <a:ext cx="10498282" cy="5611097"/>
        </p:xfrm>
        <a:graphic>
          <a:graphicData uri="http://schemas.openxmlformats.org/drawingml/2006/table">
            <a:tbl>
              <a:tblPr>
                <a:tableStyleId>{5C22544A-7EE6-4342-B048-85BDC9FD1C3A}</a:tableStyleId>
              </a:tblPr>
              <a:tblGrid>
                <a:gridCol w="656143">
                  <a:extLst>
                    <a:ext uri="{9D8B030D-6E8A-4147-A177-3AD203B41FA5}">
                      <a16:colId xmlns:a16="http://schemas.microsoft.com/office/drawing/2014/main" val="3400933935"/>
                    </a:ext>
                  </a:extLst>
                </a:gridCol>
                <a:gridCol w="1633377">
                  <a:extLst>
                    <a:ext uri="{9D8B030D-6E8A-4147-A177-3AD203B41FA5}">
                      <a16:colId xmlns:a16="http://schemas.microsoft.com/office/drawing/2014/main" val="864852287"/>
                    </a:ext>
                  </a:extLst>
                </a:gridCol>
                <a:gridCol w="1410009">
                  <a:extLst>
                    <a:ext uri="{9D8B030D-6E8A-4147-A177-3AD203B41FA5}">
                      <a16:colId xmlns:a16="http://schemas.microsoft.com/office/drawing/2014/main" val="491979872"/>
                    </a:ext>
                  </a:extLst>
                </a:gridCol>
                <a:gridCol w="1350676">
                  <a:extLst>
                    <a:ext uri="{9D8B030D-6E8A-4147-A177-3AD203B41FA5}">
                      <a16:colId xmlns:a16="http://schemas.microsoft.com/office/drawing/2014/main" val="3745883673"/>
                    </a:ext>
                  </a:extLst>
                </a:gridCol>
                <a:gridCol w="1423968">
                  <a:extLst>
                    <a:ext uri="{9D8B030D-6E8A-4147-A177-3AD203B41FA5}">
                      <a16:colId xmlns:a16="http://schemas.microsoft.com/office/drawing/2014/main" val="4126360120"/>
                    </a:ext>
                  </a:extLst>
                </a:gridCol>
                <a:gridCol w="1577535">
                  <a:extLst>
                    <a:ext uri="{9D8B030D-6E8A-4147-A177-3AD203B41FA5}">
                      <a16:colId xmlns:a16="http://schemas.microsoft.com/office/drawing/2014/main" val="3001320994"/>
                    </a:ext>
                  </a:extLst>
                </a:gridCol>
                <a:gridCol w="1284365">
                  <a:extLst>
                    <a:ext uri="{9D8B030D-6E8A-4147-A177-3AD203B41FA5}">
                      <a16:colId xmlns:a16="http://schemas.microsoft.com/office/drawing/2014/main" val="3949949749"/>
                    </a:ext>
                  </a:extLst>
                </a:gridCol>
                <a:gridCol w="209407">
                  <a:extLst>
                    <a:ext uri="{9D8B030D-6E8A-4147-A177-3AD203B41FA5}">
                      <a16:colId xmlns:a16="http://schemas.microsoft.com/office/drawing/2014/main" val="3240930198"/>
                    </a:ext>
                  </a:extLst>
                </a:gridCol>
                <a:gridCol w="952802">
                  <a:extLst>
                    <a:ext uri="{9D8B030D-6E8A-4147-A177-3AD203B41FA5}">
                      <a16:colId xmlns:a16="http://schemas.microsoft.com/office/drawing/2014/main" val="635615682"/>
                    </a:ext>
                  </a:extLst>
                </a:gridCol>
              </a:tblGrid>
              <a:tr h="217780">
                <a:tc>
                  <a:txBody>
                    <a:bodyPr/>
                    <a:lstStyle/>
                    <a:p>
                      <a:pPr algn="l" fontAlgn="b"/>
                      <a:endParaRPr lang="en-US" sz="1200" b="1" i="0" u="none" strike="noStrike" dirty="0">
                        <a:solidFill>
                          <a:srgbClr val="000000"/>
                        </a:solidFill>
                        <a:effectLst/>
                        <a:latin typeface="Calibri" panose="020F0502020204030204" pitchFamily="34" charset="0"/>
                      </a:endParaRPr>
                    </a:p>
                  </a:txBody>
                  <a:tcPr marL="6514" marR="6514" marT="6514" marB="0" anchor="b"/>
                </a:tc>
                <a:tc>
                  <a:txBody>
                    <a:bodyPr/>
                    <a:lstStyle/>
                    <a:p>
                      <a:pPr algn="l" fontAlgn="b"/>
                      <a:r>
                        <a:rPr lang="en-US" sz="1200" b="1" u="none" strike="noStrike">
                          <a:effectLst/>
                        </a:rPr>
                        <a:t> </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l" fontAlgn="b"/>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6514" marR="6514" marT="6514" marB="0" anchor="b"/>
                </a:tc>
                <a:tc gridSpan="2">
                  <a:txBody>
                    <a:bodyPr/>
                    <a:lstStyle/>
                    <a:p>
                      <a:pPr algn="l" fontAlgn="b"/>
                      <a:r>
                        <a:rPr lang="en-US" sz="1200" b="1" u="none" strike="noStrike" dirty="0">
                          <a:effectLst/>
                        </a:rPr>
                        <a:t>                           MILLAGE RATES</a:t>
                      </a:r>
                      <a:endParaRPr lang="en-US" sz="1200" b="1" i="0" u="none" strike="noStrike" dirty="0">
                        <a:solidFill>
                          <a:srgbClr val="000000"/>
                        </a:solidFill>
                        <a:effectLst/>
                        <a:latin typeface="Calibri" panose="020F0502020204030204" pitchFamily="34" charset="0"/>
                      </a:endParaRPr>
                    </a:p>
                  </a:txBody>
                  <a:tcPr marL="6514" marR="6514" marT="6514" marB="0" anchor="b"/>
                </a:tc>
                <a:tc hMerge="1">
                  <a:txBody>
                    <a:bodyPr/>
                    <a:lstStyle/>
                    <a:p>
                      <a:endParaRPr lang="en-US"/>
                    </a:p>
                  </a:txBody>
                  <a:tcPr/>
                </a:tc>
                <a:tc>
                  <a:txBody>
                    <a:bodyPr/>
                    <a:lstStyle/>
                    <a:p>
                      <a:pPr algn="l" fontAlgn="b"/>
                      <a:r>
                        <a:rPr lang="en-US" sz="1200" b="1" u="none" strike="noStrike">
                          <a:effectLst/>
                        </a:rPr>
                        <a:t> </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l" fontAlgn="b"/>
                      <a:r>
                        <a:rPr lang="en-US" sz="1200" b="1" u="none" strike="noStrike">
                          <a:effectLst/>
                        </a:rPr>
                        <a:t> </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l" fontAlgn="b"/>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l" fontAlgn="b"/>
                      <a:r>
                        <a:rPr lang="en-US" sz="1200" b="1" u="none" strike="noStrike">
                          <a:effectLst/>
                        </a:rPr>
                        <a:t> </a:t>
                      </a:r>
                      <a:endParaRPr lang="en-US" sz="1200" b="1" i="0" u="none" strike="noStrike">
                        <a:solidFill>
                          <a:srgbClr val="000000"/>
                        </a:solidFill>
                        <a:effectLst/>
                        <a:latin typeface="Calibri" panose="020F0502020204030204" pitchFamily="34" charset="0"/>
                      </a:endParaRPr>
                    </a:p>
                  </a:txBody>
                  <a:tcPr marL="6514" marR="6514" marT="6514" marB="0" anchor="b"/>
                </a:tc>
                <a:extLst>
                  <a:ext uri="{0D108BD9-81ED-4DB2-BD59-A6C34878D82A}">
                    <a16:rowId xmlns:a16="http://schemas.microsoft.com/office/drawing/2014/main" val="580225930"/>
                  </a:ext>
                </a:extLst>
              </a:tr>
              <a:tr h="418499">
                <a:tc>
                  <a:txBody>
                    <a:bodyPr/>
                    <a:lstStyle/>
                    <a:p>
                      <a:pPr algn="l" fontAlgn="b"/>
                      <a:endParaRPr lang="en-US" sz="1200" b="1" i="0" u="none" strike="noStrike" dirty="0">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sng" strike="noStrike" dirty="0">
                          <a:effectLst/>
                        </a:rPr>
                        <a:t>ALBERT GALLATIN ASD</a:t>
                      </a:r>
                      <a:endParaRPr lang="en-US" sz="1200" b="1" i="0" u="sng" strike="noStrike" dirty="0">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sng" strike="noStrike">
                          <a:effectLst/>
                        </a:rPr>
                        <a:t>BROWNSVILLE ASD</a:t>
                      </a:r>
                      <a:endParaRPr lang="en-US" sz="1200" b="1" i="0" u="sng"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sng" strike="noStrike">
                          <a:effectLst/>
                        </a:rPr>
                        <a:t>CONNELLSVILLE ASD</a:t>
                      </a:r>
                      <a:endParaRPr lang="en-US" sz="1200" b="1" i="0" u="sng"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sng" strike="noStrike">
                          <a:effectLst/>
                        </a:rPr>
                        <a:t>FRAZIER SD</a:t>
                      </a:r>
                      <a:endParaRPr lang="en-US" sz="1200" b="1" i="0" u="sng"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sng" strike="noStrike">
                          <a:effectLst/>
                        </a:rPr>
                        <a:t>LAUREL HIGHLANDS SD</a:t>
                      </a:r>
                      <a:endParaRPr lang="en-US" sz="1200" b="1" i="0" u="sng"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sng" strike="noStrike">
                          <a:effectLst/>
                        </a:rPr>
                        <a:t>UNIONTOWN ASD</a:t>
                      </a:r>
                      <a:endParaRPr lang="en-US" sz="1200" b="1" i="0" u="sng" strike="noStrike">
                        <a:solidFill>
                          <a:srgbClr val="000000"/>
                        </a:solidFill>
                        <a:effectLst/>
                        <a:latin typeface="Calibri" panose="020F0502020204030204" pitchFamily="34" charset="0"/>
                      </a:endParaRPr>
                    </a:p>
                  </a:txBody>
                  <a:tcPr marL="6514" marR="6514" marT="6514" marB="0" anchor="b"/>
                </a:tc>
                <a:tc>
                  <a:txBody>
                    <a:bodyPr/>
                    <a:lstStyle/>
                    <a:p>
                      <a:pPr algn="l" fontAlgn="b"/>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sng" strike="noStrike">
                          <a:effectLst/>
                        </a:rPr>
                        <a:t>AVERAGE</a:t>
                      </a:r>
                      <a:endParaRPr lang="en-US" sz="1200" b="1" i="0" u="sng" strike="noStrike">
                        <a:solidFill>
                          <a:srgbClr val="000000"/>
                        </a:solidFill>
                        <a:effectLst/>
                        <a:latin typeface="Calibri" panose="020F0502020204030204" pitchFamily="34" charset="0"/>
                      </a:endParaRPr>
                    </a:p>
                  </a:txBody>
                  <a:tcPr marL="6514" marR="6514" marT="6514" marB="0" anchor="b"/>
                </a:tc>
                <a:extLst>
                  <a:ext uri="{0D108BD9-81ED-4DB2-BD59-A6C34878D82A}">
                    <a16:rowId xmlns:a16="http://schemas.microsoft.com/office/drawing/2014/main" val="3072006719"/>
                  </a:ext>
                </a:extLst>
              </a:tr>
              <a:tr h="217780">
                <a:tc>
                  <a:txBody>
                    <a:bodyPr/>
                    <a:lstStyle/>
                    <a:p>
                      <a:pPr algn="l" fontAlgn="b"/>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endParaRPr lang="en-US" sz="1200" b="1" i="0" u="sng" strike="noStrike" dirty="0">
                        <a:solidFill>
                          <a:srgbClr val="000000"/>
                        </a:solidFill>
                        <a:effectLst/>
                        <a:latin typeface="Calibri" panose="020F0502020204030204" pitchFamily="34" charset="0"/>
                      </a:endParaRPr>
                    </a:p>
                  </a:txBody>
                  <a:tcPr marL="6514" marR="6514" marT="6514" marB="0" anchor="b"/>
                </a:tc>
                <a:tc>
                  <a:txBody>
                    <a:bodyPr/>
                    <a:lstStyle/>
                    <a:p>
                      <a:pPr algn="ctr" fontAlgn="b"/>
                      <a:endParaRPr lang="en-US" sz="1200" b="1" i="0" u="sng" strike="noStrike">
                        <a:solidFill>
                          <a:srgbClr val="000000"/>
                        </a:solidFill>
                        <a:effectLst/>
                        <a:latin typeface="Calibri" panose="020F0502020204030204" pitchFamily="34" charset="0"/>
                      </a:endParaRPr>
                    </a:p>
                  </a:txBody>
                  <a:tcPr marL="6514" marR="6514" marT="6514" marB="0" anchor="b"/>
                </a:tc>
                <a:tc>
                  <a:txBody>
                    <a:bodyPr/>
                    <a:lstStyle/>
                    <a:p>
                      <a:pPr algn="ctr" fontAlgn="b"/>
                      <a:endParaRPr lang="en-US" sz="1200" b="1" i="0" u="sng" strike="noStrike">
                        <a:solidFill>
                          <a:srgbClr val="000000"/>
                        </a:solidFill>
                        <a:effectLst/>
                        <a:latin typeface="Calibri" panose="020F0502020204030204" pitchFamily="34" charset="0"/>
                      </a:endParaRPr>
                    </a:p>
                  </a:txBody>
                  <a:tcPr marL="6514" marR="6514" marT="6514" marB="0" anchor="b"/>
                </a:tc>
                <a:tc>
                  <a:txBody>
                    <a:bodyPr/>
                    <a:lstStyle/>
                    <a:p>
                      <a:pPr algn="ctr" fontAlgn="b"/>
                      <a:endParaRPr lang="en-US" sz="1200" b="1" i="0" u="sng" strike="noStrike">
                        <a:solidFill>
                          <a:srgbClr val="000000"/>
                        </a:solidFill>
                        <a:effectLst/>
                        <a:latin typeface="Calibri" panose="020F0502020204030204" pitchFamily="34" charset="0"/>
                      </a:endParaRPr>
                    </a:p>
                  </a:txBody>
                  <a:tcPr marL="6514" marR="6514" marT="6514" marB="0" anchor="b"/>
                </a:tc>
                <a:tc>
                  <a:txBody>
                    <a:bodyPr/>
                    <a:lstStyle/>
                    <a:p>
                      <a:pPr algn="ctr" fontAlgn="b"/>
                      <a:endParaRPr lang="en-US" sz="1200" b="1" i="0" u="sng" strike="noStrike">
                        <a:solidFill>
                          <a:srgbClr val="000000"/>
                        </a:solidFill>
                        <a:effectLst/>
                        <a:latin typeface="Calibri" panose="020F0502020204030204" pitchFamily="34" charset="0"/>
                      </a:endParaRPr>
                    </a:p>
                  </a:txBody>
                  <a:tcPr marL="6514" marR="6514" marT="6514" marB="0" anchor="b"/>
                </a:tc>
                <a:tc>
                  <a:txBody>
                    <a:bodyPr/>
                    <a:lstStyle/>
                    <a:p>
                      <a:pPr algn="ctr" fontAlgn="b"/>
                      <a:endParaRPr lang="en-US" sz="1200" b="1" i="0" u="sng" strike="noStrike">
                        <a:solidFill>
                          <a:srgbClr val="000000"/>
                        </a:solidFill>
                        <a:effectLst/>
                        <a:latin typeface="Calibri" panose="020F0502020204030204" pitchFamily="34" charset="0"/>
                      </a:endParaRPr>
                    </a:p>
                  </a:txBody>
                  <a:tcPr marL="6514" marR="6514" marT="6514" marB="0" anchor="b"/>
                </a:tc>
                <a:tc>
                  <a:txBody>
                    <a:bodyPr/>
                    <a:lstStyle/>
                    <a:p>
                      <a:pPr algn="l" fontAlgn="b"/>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endParaRPr lang="en-US" sz="1200" b="1" i="0" u="sng" strike="noStrike">
                        <a:solidFill>
                          <a:srgbClr val="000000"/>
                        </a:solidFill>
                        <a:effectLst/>
                        <a:latin typeface="Calibri" panose="020F0502020204030204" pitchFamily="34" charset="0"/>
                      </a:endParaRPr>
                    </a:p>
                  </a:txBody>
                  <a:tcPr marL="6514" marR="6514" marT="6514" marB="0" anchor="b"/>
                </a:tc>
                <a:extLst>
                  <a:ext uri="{0D108BD9-81ED-4DB2-BD59-A6C34878D82A}">
                    <a16:rowId xmlns:a16="http://schemas.microsoft.com/office/drawing/2014/main" val="1711359571"/>
                  </a:ext>
                </a:extLst>
              </a:tr>
              <a:tr h="217780">
                <a:tc>
                  <a:txBody>
                    <a:bodyPr/>
                    <a:lstStyle/>
                    <a:p>
                      <a:pPr algn="ctr" fontAlgn="b"/>
                      <a:r>
                        <a:rPr lang="en-US" sz="1200" b="1" u="none" strike="noStrike">
                          <a:effectLst/>
                        </a:rPr>
                        <a:t>2018-19</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dirty="0">
                          <a:effectLst/>
                        </a:rPr>
                        <a:t>14.93500</a:t>
                      </a:r>
                      <a:endParaRPr lang="en-US" sz="1200" b="1" i="0" u="none" strike="noStrike" dirty="0">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18.35140</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14.24810</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dirty="0">
                          <a:effectLst/>
                        </a:rPr>
                        <a:t>18.71490</a:t>
                      </a:r>
                      <a:endParaRPr lang="en-US" sz="1200" b="1" i="0" u="none" strike="noStrike" dirty="0">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17.46800</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15.60000</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16.55290</a:t>
                      </a:r>
                      <a:endParaRPr lang="en-US" sz="1200" b="1" i="0" u="none" strike="noStrike">
                        <a:solidFill>
                          <a:srgbClr val="000000"/>
                        </a:solidFill>
                        <a:effectLst/>
                        <a:latin typeface="Calibri" panose="020F0502020204030204" pitchFamily="34" charset="0"/>
                      </a:endParaRPr>
                    </a:p>
                  </a:txBody>
                  <a:tcPr marL="6514" marR="6514" marT="6514" marB="0" anchor="b"/>
                </a:tc>
                <a:extLst>
                  <a:ext uri="{0D108BD9-81ED-4DB2-BD59-A6C34878D82A}">
                    <a16:rowId xmlns:a16="http://schemas.microsoft.com/office/drawing/2014/main" val="1180161951"/>
                  </a:ext>
                </a:extLst>
              </a:tr>
              <a:tr h="217780">
                <a:tc>
                  <a:txBody>
                    <a:bodyPr/>
                    <a:lstStyle/>
                    <a:p>
                      <a:pPr algn="ctr" fontAlgn="b"/>
                      <a:r>
                        <a:rPr lang="en-US" sz="1200" b="1" u="none" strike="noStrike">
                          <a:effectLst/>
                        </a:rPr>
                        <a:t>2017-18</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dirty="0">
                          <a:effectLst/>
                        </a:rPr>
                        <a:t>14.93500</a:t>
                      </a:r>
                      <a:endParaRPr lang="en-US" sz="1200" b="1" i="0" u="none" strike="noStrike" dirty="0">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dirty="0">
                          <a:effectLst/>
                        </a:rPr>
                        <a:t>18.35140</a:t>
                      </a:r>
                      <a:endParaRPr lang="en-US" sz="1200" b="1" i="0" u="none" strike="noStrike" dirty="0">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dirty="0">
                          <a:effectLst/>
                        </a:rPr>
                        <a:t>14.24810</a:t>
                      </a:r>
                      <a:endParaRPr lang="en-US" sz="1200" b="1" i="0" u="none" strike="noStrike" dirty="0">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dirty="0">
                          <a:effectLst/>
                        </a:rPr>
                        <a:t>18.71490</a:t>
                      </a:r>
                      <a:endParaRPr lang="en-US" sz="1200" b="1" i="0" u="none" strike="noStrike" dirty="0">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17.46800</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15.60000</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16.55290</a:t>
                      </a:r>
                      <a:endParaRPr lang="en-US" sz="1200" b="1" i="0" u="none" strike="noStrike">
                        <a:solidFill>
                          <a:srgbClr val="000000"/>
                        </a:solidFill>
                        <a:effectLst/>
                        <a:latin typeface="Calibri" panose="020F0502020204030204" pitchFamily="34" charset="0"/>
                      </a:endParaRPr>
                    </a:p>
                  </a:txBody>
                  <a:tcPr marL="6514" marR="6514" marT="6514" marB="0" anchor="b"/>
                </a:tc>
                <a:extLst>
                  <a:ext uri="{0D108BD9-81ED-4DB2-BD59-A6C34878D82A}">
                    <a16:rowId xmlns:a16="http://schemas.microsoft.com/office/drawing/2014/main" val="3665996021"/>
                  </a:ext>
                </a:extLst>
              </a:tr>
              <a:tr h="217780">
                <a:tc>
                  <a:txBody>
                    <a:bodyPr/>
                    <a:lstStyle/>
                    <a:p>
                      <a:pPr algn="ctr" fontAlgn="b"/>
                      <a:r>
                        <a:rPr lang="en-US" sz="1200" b="1" u="none" strike="noStrike">
                          <a:effectLst/>
                        </a:rPr>
                        <a:t>2016-17</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14.93500</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18.35140</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14.24810</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18.09960</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16.75640</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14.43000</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16.13675</a:t>
                      </a:r>
                      <a:endParaRPr lang="en-US" sz="1200" b="1" i="0" u="none" strike="noStrike">
                        <a:solidFill>
                          <a:srgbClr val="000000"/>
                        </a:solidFill>
                        <a:effectLst/>
                        <a:latin typeface="Calibri" panose="020F0502020204030204" pitchFamily="34" charset="0"/>
                      </a:endParaRPr>
                    </a:p>
                  </a:txBody>
                  <a:tcPr marL="6514" marR="6514" marT="6514" marB="0" anchor="b"/>
                </a:tc>
                <a:extLst>
                  <a:ext uri="{0D108BD9-81ED-4DB2-BD59-A6C34878D82A}">
                    <a16:rowId xmlns:a16="http://schemas.microsoft.com/office/drawing/2014/main" val="1388698867"/>
                  </a:ext>
                </a:extLst>
              </a:tr>
              <a:tr h="217780">
                <a:tc>
                  <a:txBody>
                    <a:bodyPr/>
                    <a:lstStyle/>
                    <a:p>
                      <a:pPr algn="ctr" fontAlgn="b"/>
                      <a:r>
                        <a:rPr lang="en-US" sz="1200" b="1" u="none" strike="noStrike">
                          <a:effectLst/>
                        </a:rPr>
                        <a:t>2015-16</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dirty="0">
                          <a:effectLst/>
                        </a:rPr>
                        <a:t>13.00880</a:t>
                      </a:r>
                      <a:endParaRPr lang="en-US" sz="1200" b="1" i="0" u="none" strike="noStrike" dirty="0">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17.75400</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14.24800</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17.32390</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16.75640</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14.43000</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15.58685</a:t>
                      </a:r>
                      <a:endParaRPr lang="en-US" sz="1200" b="1" i="0" u="none" strike="noStrike">
                        <a:solidFill>
                          <a:srgbClr val="000000"/>
                        </a:solidFill>
                        <a:effectLst/>
                        <a:latin typeface="Calibri" panose="020F0502020204030204" pitchFamily="34" charset="0"/>
                      </a:endParaRPr>
                    </a:p>
                  </a:txBody>
                  <a:tcPr marL="6514" marR="6514" marT="6514" marB="0" anchor="b"/>
                </a:tc>
                <a:extLst>
                  <a:ext uri="{0D108BD9-81ED-4DB2-BD59-A6C34878D82A}">
                    <a16:rowId xmlns:a16="http://schemas.microsoft.com/office/drawing/2014/main" val="387788352"/>
                  </a:ext>
                </a:extLst>
              </a:tr>
              <a:tr h="217780">
                <a:tc>
                  <a:txBody>
                    <a:bodyPr/>
                    <a:lstStyle/>
                    <a:p>
                      <a:pPr algn="ctr" fontAlgn="b"/>
                      <a:r>
                        <a:rPr lang="en-US" sz="1200" b="1" u="none" strike="noStrike">
                          <a:effectLst/>
                        </a:rPr>
                        <a:t>2014-15</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12.48710</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18.18800</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12.95280</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16.14900</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15.34730</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14.43000</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14.92570</a:t>
                      </a:r>
                      <a:endParaRPr lang="en-US" sz="1200" b="1" i="0" u="none" strike="noStrike">
                        <a:solidFill>
                          <a:srgbClr val="000000"/>
                        </a:solidFill>
                        <a:effectLst/>
                        <a:latin typeface="Calibri" panose="020F0502020204030204" pitchFamily="34" charset="0"/>
                      </a:endParaRPr>
                    </a:p>
                  </a:txBody>
                  <a:tcPr marL="6514" marR="6514" marT="6514" marB="0" anchor="b"/>
                </a:tc>
                <a:extLst>
                  <a:ext uri="{0D108BD9-81ED-4DB2-BD59-A6C34878D82A}">
                    <a16:rowId xmlns:a16="http://schemas.microsoft.com/office/drawing/2014/main" val="267639460"/>
                  </a:ext>
                </a:extLst>
              </a:tr>
              <a:tr h="217780">
                <a:tc>
                  <a:txBody>
                    <a:bodyPr/>
                    <a:lstStyle/>
                    <a:p>
                      <a:pPr algn="ctr" fontAlgn="b"/>
                      <a:r>
                        <a:rPr lang="en-US" sz="1200" b="1" u="none" strike="noStrike">
                          <a:effectLst/>
                        </a:rPr>
                        <a:t>2013-14</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12.48710</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dirty="0">
                          <a:effectLst/>
                        </a:rPr>
                        <a:t>16.32000</a:t>
                      </a:r>
                      <a:endParaRPr lang="en-US" sz="1200" b="1" i="0" u="none" strike="noStrike" dirty="0">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12.60000</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15.17700</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15.34730</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14.43000</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14.39357</a:t>
                      </a:r>
                      <a:endParaRPr lang="en-US" sz="1200" b="1" i="0" u="none" strike="noStrike">
                        <a:solidFill>
                          <a:srgbClr val="000000"/>
                        </a:solidFill>
                        <a:effectLst/>
                        <a:latin typeface="Calibri" panose="020F0502020204030204" pitchFamily="34" charset="0"/>
                      </a:endParaRPr>
                    </a:p>
                  </a:txBody>
                  <a:tcPr marL="6514" marR="6514" marT="6514" marB="0" anchor="b"/>
                </a:tc>
                <a:extLst>
                  <a:ext uri="{0D108BD9-81ED-4DB2-BD59-A6C34878D82A}">
                    <a16:rowId xmlns:a16="http://schemas.microsoft.com/office/drawing/2014/main" val="3586542522"/>
                  </a:ext>
                </a:extLst>
              </a:tr>
              <a:tr h="217780">
                <a:tc>
                  <a:txBody>
                    <a:bodyPr/>
                    <a:lstStyle/>
                    <a:p>
                      <a:pPr algn="ctr" fontAlgn="b"/>
                      <a:r>
                        <a:rPr lang="en-US" sz="1200" b="1" u="none" strike="noStrike">
                          <a:effectLst/>
                        </a:rPr>
                        <a:t>2012-13</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12.48710</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dirty="0">
                          <a:effectLst/>
                        </a:rPr>
                        <a:t>16.57000</a:t>
                      </a:r>
                      <a:endParaRPr lang="en-US" sz="1200" b="1" i="0" u="none" strike="noStrike" dirty="0">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12.60000</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dirty="0">
                          <a:effectLst/>
                        </a:rPr>
                        <a:t>14.31000</a:t>
                      </a:r>
                      <a:endParaRPr lang="en-US" sz="1200" b="1" i="0" u="none" strike="noStrike" dirty="0">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15.34730</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14.43000</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14.29073</a:t>
                      </a:r>
                      <a:endParaRPr lang="en-US" sz="1200" b="1" i="0" u="none" strike="noStrike">
                        <a:solidFill>
                          <a:srgbClr val="000000"/>
                        </a:solidFill>
                        <a:effectLst/>
                        <a:latin typeface="Calibri" panose="020F0502020204030204" pitchFamily="34" charset="0"/>
                      </a:endParaRPr>
                    </a:p>
                  </a:txBody>
                  <a:tcPr marL="6514" marR="6514" marT="6514" marB="0" anchor="b"/>
                </a:tc>
                <a:extLst>
                  <a:ext uri="{0D108BD9-81ED-4DB2-BD59-A6C34878D82A}">
                    <a16:rowId xmlns:a16="http://schemas.microsoft.com/office/drawing/2014/main" val="198176170"/>
                  </a:ext>
                </a:extLst>
              </a:tr>
              <a:tr h="217780">
                <a:tc>
                  <a:txBody>
                    <a:bodyPr/>
                    <a:lstStyle/>
                    <a:p>
                      <a:pPr algn="ctr" fontAlgn="b"/>
                      <a:r>
                        <a:rPr lang="en-US" sz="1200" b="1" u="none" strike="noStrike">
                          <a:effectLst/>
                        </a:rPr>
                        <a:t>2011-12</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12.48710</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16.57000</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12.60000</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dirty="0">
                          <a:effectLst/>
                        </a:rPr>
                        <a:t>13.33000</a:t>
                      </a:r>
                      <a:endParaRPr lang="en-US" sz="1200" b="1" i="0" u="none" strike="noStrike" dirty="0">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14.71100</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14.43000</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14.02135</a:t>
                      </a:r>
                      <a:endParaRPr lang="en-US" sz="1200" b="1" i="0" u="none" strike="noStrike">
                        <a:solidFill>
                          <a:srgbClr val="000000"/>
                        </a:solidFill>
                        <a:effectLst/>
                        <a:latin typeface="Calibri" panose="020F0502020204030204" pitchFamily="34" charset="0"/>
                      </a:endParaRPr>
                    </a:p>
                  </a:txBody>
                  <a:tcPr marL="6514" marR="6514" marT="6514" marB="0" anchor="b"/>
                </a:tc>
                <a:extLst>
                  <a:ext uri="{0D108BD9-81ED-4DB2-BD59-A6C34878D82A}">
                    <a16:rowId xmlns:a16="http://schemas.microsoft.com/office/drawing/2014/main" val="4294509826"/>
                  </a:ext>
                </a:extLst>
              </a:tr>
              <a:tr h="217780">
                <a:tc>
                  <a:txBody>
                    <a:bodyPr/>
                    <a:lstStyle/>
                    <a:p>
                      <a:pPr algn="ctr" fontAlgn="b"/>
                      <a:r>
                        <a:rPr lang="en-US" sz="1200" b="1" u="none" strike="noStrike">
                          <a:effectLst/>
                        </a:rPr>
                        <a:t>2010-11</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11.11900</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16.57000</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12.60000</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13.33000</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14.21101</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14.43000</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13.71000</a:t>
                      </a:r>
                      <a:endParaRPr lang="en-US" sz="1200" b="1" i="0" u="none" strike="noStrike">
                        <a:solidFill>
                          <a:srgbClr val="000000"/>
                        </a:solidFill>
                        <a:effectLst/>
                        <a:latin typeface="Calibri" panose="020F0502020204030204" pitchFamily="34" charset="0"/>
                      </a:endParaRPr>
                    </a:p>
                  </a:txBody>
                  <a:tcPr marL="6514" marR="6514" marT="6514" marB="0" anchor="b"/>
                </a:tc>
                <a:extLst>
                  <a:ext uri="{0D108BD9-81ED-4DB2-BD59-A6C34878D82A}">
                    <a16:rowId xmlns:a16="http://schemas.microsoft.com/office/drawing/2014/main" val="67723587"/>
                  </a:ext>
                </a:extLst>
              </a:tr>
              <a:tr h="217780">
                <a:tc>
                  <a:txBody>
                    <a:bodyPr/>
                    <a:lstStyle/>
                    <a:p>
                      <a:pPr algn="ctr" fontAlgn="b"/>
                      <a:r>
                        <a:rPr lang="en-US" sz="1200" b="1" u="none" strike="noStrike">
                          <a:effectLst/>
                        </a:rPr>
                        <a:t>2009-10</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sng" strike="noStrike">
                          <a:effectLst/>
                        </a:rPr>
                        <a:t>11.11900</a:t>
                      </a:r>
                      <a:endParaRPr lang="en-US" sz="1200" b="1" i="0" u="sng"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sng" strike="noStrike">
                          <a:effectLst/>
                        </a:rPr>
                        <a:t>13.07000</a:t>
                      </a:r>
                      <a:endParaRPr lang="en-US" sz="1200" b="1" i="0" u="sng"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sng" strike="noStrike" dirty="0">
                          <a:effectLst/>
                        </a:rPr>
                        <a:t>12.60000</a:t>
                      </a:r>
                      <a:endParaRPr lang="en-US" sz="1200" b="1" i="0" u="sng" strike="noStrike" dirty="0">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sng" strike="noStrike">
                          <a:effectLst/>
                        </a:rPr>
                        <a:t>13.06900</a:t>
                      </a:r>
                      <a:endParaRPr lang="en-US" sz="1200" b="1" i="0" u="sng"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sng" strike="noStrike">
                          <a:effectLst/>
                        </a:rPr>
                        <a:t>13.93236</a:t>
                      </a:r>
                      <a:endParaRPr lang="en-US" sz="1200" b="1" i="0" u="sng"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sng" strike="noStrike">
                          <a:effectLst/>
                        </a:rPr>
                        <a:t>14.43000</a:t>
                      </a:r>
                      <a:endParaRPr lang="en-US" sz="1200" b="1" i="0" u="sng" strike="noStrike">
                        <a:solidFill>
                          <a:srgbClr val="000000"/>
                        </a:solidFill>
                        <a:effectLst/>
                        <a:latin typeface="Calibri" panose="020F0502020204030204" pitchFamily="34" charset="0"/>
                      </a:endParaRPr>
                    </a:p>
                  </a:txBody>
                  <a:tcPr marL="6514" marR="6514" marT="6514" marB="0" anchor="b"/>
                </a:tc>
                <a:tc>
                  <a:txBody>
                    <a:bodyPr/>
                    <a:lstStyle/>
                    <a:p>
                      <a:pPr algn="ctr" fontAlgn="b"/>
                      <a:endParaRPr lang="en-US" sz="1200" b="1" i="0" u="sng"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sng" strike="noStrike">
                          <a:effectLst/>
                        </a:rPr>
                        <a:t>13.03673</a:t>
                      </a:r>
                      <a:endParaRPr lang="en-US" sz="1200" b="1" i="0" u="sng" strike="noStrike">
                        <a:solidFill>
                          <a:srgbClr val="000000"/>
                        </a:solidFill>
                        <a:effectLst/>
                        <a:latin typeface="Calibri" panose="020F0502020204030204" pitchFamily="34" charset="0"/>
                      </a:endParaRPr>
                    </a:p>
                  </a:txBody>
                  <a:tcPr marL="6514" marR="6514" marT="6514" marB="0" anchor="b"/>
                </a:tc>
                <a:extLst>
                  <a:ext uri="{0D108BD9-81ED-4DB2-BD59-A6C34878D82A}">
                    <a16:rowId xmlns:a16="http://schemas.microsoft.com/office/drawing/2014/main" val="557843041"/>
                  </a:ext>
                </a:extLst>
              </a:tr>
              <a:tr h="217780">
                <a:tc>
                  <a:txBody>
                    <a:bodyPr/>
                    <a:lstStyle/>
                    <a:p>
                      <a:pPr algn="ctr" fontAlgn="b"/>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130.00020</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170.09620</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dirty="0">
                          <a:effectLst/>
                        </a:rPr>
                        <a:t>132.94510</a:t>
                      </a:r>
                      <a:endParaRPr lang="en-US" sz="1200" b="1" i="0" u="none" strike="noStrike" dirty="0">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158.21830</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157.34507</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146.64000</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149.20748</a:t>
                      </a:r>
                      <a:endParaRPr lang="en-US" sz="1200" b="1" i="0" u="none" strike="noStrike">
                        <a:solidFill>
                          <a:srgbClr val="000000"/>
                        </a:solidFill>
                        <a:effectLst/>
                        <a:latin typeface="Calibri" panose="020F0502020204030204" pitchFamily="34" charset="0"/>
                      </a:endParaRPr>
                    </a:p>
                  </a:txBody>
                  <a:tcPr marL="6514" marR="6514" marT="6514" marB="0" anchor="b"/>
                </a:tc>
                <a:extLst>
                  <a:ext uri="{0D108BD9-81ED-4DB2-BD59-A6C34878D82A}">
                    <a16:rowId xmlns:a16="http://schemas.microsoft.com/office/drawing/2014/main" val="672309127"/>
                  </a:ext>
                </a:extLst>
              </a:tr>
              <a:tr h="217780">
                <a:tc>
                  <a:txBody>
                    <a:bodyPr/>
                    <a:lstStyle/>
                    <a:p>
                      <a:pPr algn="ctr" fontAlgn="b"/>
                      <a:r>
                        <a:rPr lang="en-US" sz="1200" b="1" u="none" strike="noStrike">
                          <a:effectLst/>
                        </a:rPr>
                        <a:t>10 Yr %</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endParaRPr lang="en-US" sz="1200" b="1" i="0" u="none" strike="noStrike" dirty="0">
                        <a:solidFill>
                          <a:srgbClr val="000000"/>
                        </a:solidFill>
                        <a:effectLst/>
                        <a:latin typeface="Calibri" panose="020F0502020204030204" pitchFamily="34" charset="0"/>
                      </a:endParaRPr>
                    </a:p>
                  </a:txBody>
                  <a:tcPr marL="6514" marR="6514" marT="6514" marB="0" anchor="b"/>
                </a:tc>
                <a:tc>
                  <a:txBody>
                    <a:bodyPr/>
                    <a:lstStyle/>
                    <a:p>
                      <a:pPr algn="ctr" fontAlgn="b"/>
                      <a:endParaRPr lang="en-US" sz="1200" b="1" i="0" u="none" strike="noStrike" dirty="0">
                        <a:solidFill>
                          <a:srgbClr val="000000"/>
                        </a:solidFill>
                        <a:effectLst/>
                        <a:latin typeface="Calibri" panose="020F0502020204030204" pitchFamily="34" charset="0"/>
                      </a:endParaRPr>
                    </a:p>
                  </a:txBody>
                  <a:tcPr marL="6514" marR="6514" marT="6514" marB="0" anchor="b"/>
                </a:tc>
                <a:tc>
                  <a:txBody>
                    <a:bodyPr/>
                    <a:lstStyle/>
                    <a:p>
                      <a:pPr algn="ctr" fontAlgn="b"/>
                      <a:endParaRPr lang="en-US" sz="1200" b="1" i="0" u="none" strike="noStrike" dirty="0">
                        <a:solidFill>
                          <a:srgbClr val="000000"/>
                        </a:solidFill>
                        <a:effectLst/>
                        <a:latin typeface="Calibri" panose="020F0502020204030204" pitchFamily="34" charset="0"/>
                      </a:endParaRPr>
                    </a:p>
                  </a:txBody>
                  <a:tcPr marL="6514" marR="6514" marT="6514" marB="0" anchor="b"/>
                </a:tc>
                <a:tc>
                  <a:txBody>
                    <a:bodyPr/>
                    <a:lstStyle/>
                    <a:p>
                      <a:pPr algn="ctr" fontAlgn="b"/>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endParaRPr lang="en-US" sz="1200" b="1" i="0" u="none" strike="noStrike">
                        <a:solidFill>
                          <a:srgbClr val="000000"/>
                        </a:solidFill>
                        <a:effectLst/>
                        <a:latin typeface="Calibri" panose="020F0502020204030204" pitchFamily="34" charset="0"/>
                      </a:endParaRPr>
                    </a:p>
                  </a:txBody>
                  <a:tcPr marL="6514" marR="6514" marT="6514" marB="0" anchor="b"/>
                </a:tc>
                <a:extLst>
                  <a:ext uri="{0D108BD9-81ED-4DB2-BD59-A6C34878D82A}">
                    <a16:rowId xmlns:a16="http://schemas.microsoft.com/office/drawing/2014/main" val="1732864565"/>
                  </a:ext>
                </a:extLst>
              </a:tr>
              <a:tr h="217780">
                <a:tc>
                  <a:txBody>
                    <a:bodyPr/>
                    <a:lstStyle/>
                    <a:p>
                      <a:pPr algn="ctr" fontAlgn="b"/>
                      <a:r>
                        <a:rPr lang="en-US" sz="1200" b="1" u="none" strike="noStrike">
                          <a:effectLst/>
                        </a:rPr>
                        <a:t>Increase</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34.32%</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40.41%</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13.08%</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dirty="0">
                          <a:effectLst/>
                        </a:rPr>
                        <a:t>43.20%</a:t>
                      </a:r>
                      <a:endParaRPr lang="en-US" sz="1200" b="1" i="0" u="none" strike="noStrike" dirty="0">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25.38%</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dirty="0">
                          <a:effectLst/>
                        </a:rPr>
                        <a:t>8.11%</a:t>
                      </a:r>
                      <a:endParaRPr lang="en-US" sz="1200" b="1" i="0" u="none" strike="noStrike" dirty="0">
                        <a:solidFill>
                          <a:srgbClr val="000000"/>
                        </a:solidFill>
                        <a:effectLst/>
                        <a:latin typeface="Calibri" panose="020F0502020204030204" pitchFamily="34" charset="0"/>
                      </a:endParaRPr>
                    </a:p>
                  </a:txBody>
                  <a:tcPr marL="6514" marR="6514" marT="6514" marB="0" anchor="b"/>
                </a:tc>
                <a:tc>
                  <a:txBody>
                    <a:bodyPr/>
                    <a:lstStyle/>
                    <a:p>
                      <a:pPr algn="ctr" fontAlgn="b"/>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ctr" fontAlgn="b"/>
                      <a:r>
                        <a:rPr lang="en-US" sz="1200" b="1" u="none" strike="noStrike">
                          <a:effectLst/>
                        </a:rPr>
                        <a:t>26.97%</a:t>
                      </a:r>
                      <a:endParaRPr lang="en-US" sz="1200" b="1" i="0" u="none" strike="noStrike">
                        <a:solidFill>
                          <a:srgbClr val="000000"/>
                        </a:solidFill>
                        <a:effectLst/>
                        <a:latin typeface="Calibri" panose="020F0502020204030204" pitchFamily="34" charset="0"/>
                      </a:endParaRPr>
                    </a:p>
                  </a:txBody>
                  <a:tcPr marL="6514" marR="6514" marT="6514" marB="0" anchor="b"/>
                </a:tc>
                <a:extLst>
                  <a:ext uri="{0D108BD9-81ED-4DB2-BD59-A6C34878D82A}">
                    <a16:rowId xmlns:a16="http://schemas.microsoft.com/office/drawing/2014/main" val="2354537166"/>
                  </a:ext>
                </a:extLst>
              </a:tr>
              <a:tr h="217780">
                <a:tc>
                  <a:txBody>
                    <a:bodyPr/>
                    <a:lstStyle/>
                    <a:p>
                      <a:pPr algn="l" fontAlgn="b"/>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l" fontAlgn="b"/>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l" fontAlgn="b"/>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l" fontAlgn="b"/>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l" fontAlgn="b"/>
                      <a:endParaRPr lang="en-US" sz="1200" b="1" i="0" u="none" strike="noStrike" dirty="0">
                        <a:solidFill>
                          <a:srgbClr val="000000"/>
                        </a:solidFill>
                        <a:effectLst/>
                        <a:latin typeface="Calibri" panose="020F0502020204030204" pitchFamily="34" charset="0"/>
                      </a:endParaRPr>
                    </a:p>
                  </a:txBody>
                  <a:tcPr marL="6514" marR="6514" marT="6514" marB="0" anchor="b"/>
                </a:tc>
                <a:tc>
                  <a:txBody>
                    <a:bodyPr/>
                    <a:lstStyle/>
                    <a:p>
                      <a:pPr algn="l" fontAlgn="b"/>
                      <a:endParaRPr lang="en-US" sz="1200" b="1" i="0" u="none" strike="noStrike" dirty="0">
                        <a:solidFill>
                          <a:srgbClr val="000000"/>
                        </a:solidFill>
                        <a:effectLst/>
                        <a:latin typeface="Calibri" panose="020F0502020204030204" pitchFamily="34" charset="0"/>
                      </a:endParaRPr>
                    </a:p>
                  </a:txBody>
                  <a:tcPr marL="6514" marR="6514" marT="6514" marB="0" anchor="b"/>
                </a:tc>
                <a:tc>
                  <a:txBody>
                    <a:bodyPr/>
                    <a:lstStyle/>
                    <a:p>
                      <a:pPr algn="l" fontAlgn="b"/>
                      <a:endParaRPr lang="en-US" sz="1200" b="1" i="0" u="none" strike="noStrike" dirty="0">
                        <a:solidFill>
                          <a:srgbClr val="000000"/>
                        </a:solidFill>
                        <a:effectLst/>
                        <a:latin typeface="Calibri" panose="020F0502020204030204" pitchFamily="34" charset="0"/>
                      </a:endParaRPr>
                    </a:p>
                  </a:txBody>
                  <a:tcPr marL="6514" marR="6514" marT="6514" marB="0" anchor="b"/>
                </a:tc>
                <a:tc>
                  <a:txBody>
                    <a:bodyPr/>
                    <a:lstStyle/>
                    <a:p>
                      <a:pPr algn="l" fontAlgn="b"/>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l" fontAlgn="b"/>
                      <a:endParaRPr lang="en-US" sz="1200" b="1" i="0" u="none" strike="noStrike">
                        <a:solidFill>
                          <a:srgbClr val="000000"/>
                        </a:solidFill>
                        <a:effectLst/>
                        <a:latin typeface="Calibri" panose="020F0502020204030204" pitchFamily="34" charset="0"/>
                      </a:endParaRPr>
                    </a:p>
                  </a:txBody>
                  <a:tcPr marL="6514" marR="6514" marT="6514" marB="0" anchor="b"/>
                </a:tc>
                <a:extLst>
                  <a:ext uri="{0D108BD9-81ED-4DB2-BD59-A6C34878D82A}">
                    <a16:rowId xmlns:a16="http://schemas.microsoft.com/office/drawing/2014/main" val="47874381"/>
                  </a:ext>
                </a:extLst>
              </a:tr>
              <a:tr h="217780">
                <a:tc gridSpan="5">
                  <a:txBody>
                    <a:bodyPr/>
                    <a:lstStyle/>
                    <a:p>
                      <a:pPr algn="l" fontAlgn="b"/>
                      <a:r>
                        <a:rPr lang="en-US" sz="1200" b="1" u="none" strike="noStrike" dirty="0">
                          <a:effectLst/>
                        </a:rPr>
                        <a:t>2018-19 Real Estate Taxes Collected = $8,301,342 @ 14.935 miles = $555,831 per mill</a:t>
                      </a:r>
                      <a:endParaRPr lang="en-US" sz="1200" b="1" i="0" u="none" strike="noStrike" dirty="0">
                        <a:solidFill>
                          <a:srgbClr val="000000"/>
                        </a:solidFill>
                        <a:effectLst/>
                        <a:latin typeface="Calibri" panose="020F0502020204030204" pitchFamily="34" charset="0"/>
                      </a:endParaRPr>
                    </a:p>
                  </a:txBody>
                  <a:tcPr marL="6514" marR="6514" marT="6514"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1" i="0" u="none" strike="noStrike" dirty="0">
                        <a:solidFill>
                          <a:srgbClr val="000000"/>
                        </a:solidFill>
                        <a:effectLst/>
                        <a:latin typeface="Calibri" panose="020F0502020204030204" pitchFamily="34" charset="0"/>
                      </a:endParaRPr>
                    </a:p>
                  </a:txBody>
                  <a:tcPr marL="6514" marR="6514" marT="6514" marB="0" anchor="b"/>
                </a:tc>
                <a:tc>
                  <a:txBody>
                    <a:bodyPr/>
                    <a:lstStyle/>
                    <a:p>
                      <a:pPr algn="l" fontAlgn="b"/>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l" fontAlgn="b"/>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l" fontAlgn="b"/>
                      <a:endParaRPr lang="en-US" sz="1200" b="1" i="0" u="none" strike="noStrike">
                        <a:solidFill>
                          <a:srgbClr val="000000"/>
                        </a:solidFill>
                        <a:effectLst/>
                        <a:latin typeface="Calibri" panose="020F0502020204030204" pitchFamily="34" charset="0"/>
                      </a:endParaRPr>
                    </a:p>
                  </a:txBody>
                  <a:tcPr marL="6514" marR="6514" marT="6514" marB="0" anchor="b"/>
                </a:tc>
                <a:extLst>
                  <a:ext uri="{0D108BD9-81ED-4DB2-BD59-A6C34878D82A}">
                    <a16:rowId xmlns:a16="http://schemas.microsoft.com/office/drawing/2014/main" val="1914996170"/>
                  </a:ext>
                </a:extLst>
              </a:tr>
              <a:tr h="217780">
                <a:tc>
                  <a:txBody>
                    <a:bodyPr/>
                    <a:lstStyle/>
                    <a:p>
                      <a:pPr algn="ctr" fontAlgn="b"/>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l" fontAlgn="b"/>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l" fontAlgn="b"/>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l" fontAlgn="b"/>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l" fontAlgn="b"/>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l" fontAlgn="b"/>
                      <a:endParaRPr lang="en-US" sz="1200" b="1" i="0" u="none" strike="noStrike" dirty="0">
                        <a:solidFill>
                          <a:srgbClr val="000000"/>
                        </a:solidFill>
                        <a:effectLst/>
                        <a:latin typeface="Calibri" panose="020F0502020204030204" pitchFamily="34" charset="0"/>
                      </a:endParaRPr>
                    </a:p>
                  </a:txBody>
                  <a:tcPr marL="6514" marR="6514" marT="6514" marB="0" anchor="b"/>
                </a:tc>
                <a:tc>
                  <a:txBody>
                    <a:bodyPr/>
                    <a:lstStyle/>
                    <a:p>
                      <a:pPr algn="l" fontAlgn="b"/>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l" fontAlgn="b"/>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l" fontAlgn="b"/>
                      <a:endParaRPr lang="en-US" sz="1200" b="1" i="0" u="none" strike="noStrike">
                        <a:solidFill>
                          <a:srgbClr val="000000"/>
                        </a:solidFill>
                        <a:effectLst/>
                        <a:latin typeface="Calibri" panose="020F0502020204030204" pitchFamily="34" charset="0"/>
                      </a:endParaRPr>
                    </a:p>
                  </a:txBody>
                  <a:tcPr marL="6514" marR="6514" marT="6514" marB="0" anchor="b"/>
                </a:tc>
                <a:extLst>
                  <a:ext uri="{0D108BD9-81ED-4DB2-BD59-A6C34878D82A}">
                    <a16:rowId xmlns:a16="http://schemas.microsoft.com/office/drawing/2014/main" val="1703130648"/>
                  </a:ext>
                </a:extLst>
              </a:tr>
              <a:tr h="418499">
                <a:tc>
                  <a:txBody>
                    <a:bodyPr/>
                    <a:lstStyle/>
                    <a:p>
                      <a:pPr algn="l" fontAlgn="b"/>
                      <a:endParaRPr lang="en-US" sz="1200" b="1" i="0" u="none" strike="noStrike">
                        <a:solidFill>
                          <a:srgbClr val="000000"/>
                        </a:solidFill>
                        <a:effectLst/>
                        <a:latin typeface="Calibri" panose="020F0502020204030204" pitchFamily="34" charset="0"/>
                      </a:endParaRPr>
                    </a:p>
                  </a:txBody>
                  <a:tcPr marL="6514" marR="6514" marT="6514" marB="0" anchor="b"/>
                </a:tc>
                <a:tc gridSpan="2">
                  <a:txBody>
                    <a:bodyPr/>
                    <a:lstStyle/>
                    <a:p>
                      <a:pPr algn="l" fontAlgn="b"/>
                      <a:r>
                        <a:rPr lang="en-US" sz="1200" b="1" u="none" strike="noStrike" dirty="0">
                          <a:effectLst/>
                        </a:rPr>
                        <a:t> </a:t>
                      </a:r>
                      <a:r>
                        <a:rPr lang="en-US" sz="1200" b="1" u="none" strike="noStrike" dirty="0" smtClean="0">
                          <a:effectLst/>
                        </a:rPr>
                        <a:t>Fayette </a:t>
                      </a:r>
                      <a:r>
                        <a:rPr lang="en-US" sz="1200" b="1" u="none" strike="noStrike" dirty="0">
                          <a:effectLst/>
                        </a:rPr>
                        <a:t>County SD Ten (10) year average</a:t>
                      </a:r>
                      <a:endParaRPr lang="en-US" sz="1200" b="1" i="0" u="none" strike="noStrike" dirty="0">
                        <a:solidFill>
                          <a:srgbClr val="000000"/>
                        </a:solidFill>
                        <a:effectLst/>
                        <a:latin typeface="Calibri" panose="020F0502020204030204" pitchFamily="34" charset="0"/>
                      </a:endParaRPr>
                    </a:p>
                  </a:txBody>
                  <a:tcPr marL="6514" marR="6514" marT="6514" marB="0" anchor="b"/>
                </a:tc>
                <a:tc hMerge="1">
                  <a:txBody>
                    <a:bodyPr/>
                    <a:lstStyle/>
                    <a:p>
                      <a:endParaRPr lang="en-US"/>
                    </a:p>
                  </a:txBody>
                  <a:tcPr/>
                </a:tc>
                <a:tc>
                  <a:txBody>
                    <a:bodyPr/>
                    <a:lstStyle/>
                    <a:p>
                      <a:pPr algn="r" fontAlgn="b"/>
                      <a:r>
                        <a:rPr lang="en-US" sz="1200" b="1" u="none" strike="noStrike">
                          <a:effectLst/>
                        </a:rPr>
                        <a:t>149.20748</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l" fontAlgn="b"/>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l" fontAlgn="b"/>
                      <a:endParaRPr lang="en-US" sz="1200" b="1" i="0" u="none" strike="noStrike" dirty="0">
                        <a:solidFill>
                          <a:srgbClr val="000000"/>
                        </a:solidFill>
                        <a:effectLst/>
                        <a:latin typeface="Calibri" panose="020F0502020204030204" pitchFamily="34" charset="0"/>
                      </a:endParaRPr>
                    </a:p>
                  </a:txBody>
                  <a:tcPr marL="6514" marR="6514" marT="6514" marB="0" anchor="b"/>
                </a:tc>
                <a:tc>
                  <a:txBody>
                    <a:bodyPr/>
                    <a:lstStyle/>
                    <a:p>
                      <a:pPr algn="l" fontAlgn="b"/>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l" fontAlgn="b"/>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l" fontAlgn="b"/>
                      <a:endParaRPr lang="en-US" sz="1200" b="1" i="0" u="none" strike="noStrike" dirty="0">
                        <a:solidFill>
                          <a:srgbClr val="000000"/>
                        </a:solidFill>
                        <a:effectLst/>
                        <a:latin typeface="Calibri" panose="020F0502020204030204" pitchFamily="34" charset="0"/>
                      </a:endParaRPr>
                    </a:p>
                  </a:txBody>
                  <a:tcPr marL="6514" marR="6514" marT="6514" marB="0" anchor="b"/>
                </a:tc>
                <a:extLst>
                  <a:ext uri="{0D108BD9-81ED-4DB2-BD59-A6C34878D82A}">
                    <a16:rowId xmlns:a16="http://schemas.microsoft.com/office/drawing/2014/main" val="3239514464"/>
                  </a:ext>
                </a:extLst>
              </a:tr>
              <a:tr h="217780">
                <a:tc>
                  <a:txBody>
                    <a:bodyPr/>
                    <a:lstStyle/>
                    <a:p>
                      <a:pPr algn="l" fontAlgn="b"/>
                      <a:endParaRPr lang="en-US" sz="1200" b="1" i="0" u="none" strike="noStrike">
                        <a:solidFill>
                          <a:srgbClr val="000000"/>
                        </a:solidFill>
                        <a:effectLst/>
                        <a:latin typeface="Calibri" panose="020F0502020204030204" pitchFamily="34" charset="0"/>
                      </a:endParaRPr>
                    </a:p>
                  </a:txBody>
                  <a:tcPr marL="6514" marR="6514" marT="6514" marB="0" anchor="b"/>
                </a:tc>
                <a:tc gridSpan="2">
                  <a:txBody>
                    <a:bodyPr/>
                    <a:lstStyle/>
                    <a:p>
                      <a:pPr algn="l" fontAlgn="b"/>
                      <a:r>
                        <a:rPr lang="en-US" sz="1200" b="1" u="none" strike="noStrike" dirty="0" smtClean="0">
                          <a:effectLst/>
                        </a:rPr>
                        <a:t>AGASD </a:t>
                      </a:r>
                      <a:r>
                        <a:rPr lang="en-US" sz="1200" b="1" u="none" strike="noStrike" dirty="0">
                          <a:effectLst/>
                        </a:rPr>
                        <a:t>10 (Ten) year actual</a:t>
                      </a:r>
                      <a:endParaRPr lang="en-US" sz="1200" b="1" i="0" u="none" strike="noStrike" dirty="0">
                        <a:solidFill>
                          <a:srgbClr val="000000"/>
                        </a:solidFill>
                        <a:effectLst/>
                        <a:latin typeface="Calibri" panose="020F0502020204030204" pitchFamily="34" charset="0"/>
                      </a:endParaRPr>
                    </a:p>
                  </a:txBody>
                  <a:tcPr marL="6514" marR="6514" marT="6514" marB="0" anchor="b"/>
                </a:tc>
                <a:tc hMerge="1">
                  <a:txBody>
                    <a:bodyPr/>
                    <a:lstStyle/>
                    <a:p>
                      <a:endParaRPr lang="en-US"/>
                    </a:p>
                  </a:txBody>
                  <a:tcPr/>
                </a:tc>
                <a:tc>
                  <a:txBody>
                    <a:bodyPr/>
                    <a:lstStyle/>
                    <a:p>
                      <a:pPr algn="r" fontAlgn="b"/>
                      <a:r>
                        <a:rPr lang="en-US" sz="1200" b="1" u="sng" strike="noStrike">
                          <a:effectLst/>
                        </a:rPr>
                        <a:t>130.00020</a:t>
                      </a:r>
                      <a:endParaRPr lang="en-US" sz="1200" b="1" i="0" u="sng" strike="noStrike">
                        <a:solidFill>
                          <a:srgbClr val="000000"/>
                        </a:solidFill>
                        <a:effectLst/>
                        <a:latin typeface="Calibri" panose="020F0502020204030204" pitchFamily="34" charset="0"/>
                      </a:endParaRPr>
                    </a:p>
                  </a:txBody>
                  <a:tcPr marL="6514" marR="6514" marT="6514" marB="0" anchor="b"/>
                </a:tc>
                <a:tc>
                  <a:txBody>
                    <a:bodyPr/>
                    <a:lstStyle/>
                    <a:p>
                      <a:pPr algn="l" fontAlgn="b"/>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l" fontAlgn="b"/>
                      <a:endParaRPr lang="en-US" sz="1200" b="1" i="0" u="none" strike="noStrike" dirty="0">
                        <a:solidFill>
                          <a:srgbClr val="000000"/>
                        </a:solidFill>
                        <a:effectLst/>
                        <a:latin typeface="Calibri" panose="020F0502020204030204" pitchFamily="34" charset="0"/>
                      </a:endParaRPr>
                    </a:p>
                  </a:txBody>
                  <a:tcPr marL="6514" marR="6514" marT="6514" marB="0" anchor="b"/>
                </a:tc>
                <a:tc>
                  <a:txBody>
                    <a:bodyPr/>
                    <a:lstStyle/>
                    <a:p>
                      <a:pPr algn="l" fontAlgn="b"/>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l" fontAlgn="b"/>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l" fontAlgn="b"/>
                      <a:endParaRPr lang="en-US" sz="1200" b="1" i="0" u="none" strike="noStrike" dirty="0">
                        <a:solidFill>
                          <a:srgbClr val="000000"/>
                        </a:solidFill>
                        <a:effectLst/>
                        <a:latin typeface="Calibri" panose="020F0502020204030204" pitchFamily="34" charset="0"/>
                      </a:endParaRPr>
                    </a:p>
                  </a:txBody>
                  <a:tcPr marL="6514" marR="6514" marT="6514" marB="0" anchor="b"/>
                </a:tc>
                <a:extLst>
                  <a:ext uri="{0D108BD9-81ED-4DB2-BD59-A6C34878D82A}">
                    <a16:rowId xmlns:a16="http://schemas.microsoft.com/office/drawing/2014/main" val="3211491320"/>
                  </a:ext>
                </a:extLst>
              </a:tr>
              <a:tr h="217780">
                <a:tc>
                  <a:txBody>
                    <a:bodyPr/>
                    <a:lstStyle/>
                    <a:p>
                      <a:pPr algn="l" fontAlgn="b"/>
                      <a:endParaRPr lang="en-US" sz="1200" b="1" i="0" u="none" strike="noStrike">
                        <a:solidFill>
                          <a:srgbClr val="000000"/>
                        </a:solidFill>
                        <a:effectLst/>
                        <a:latin typeface="Calibri" panose="020F0502020204030204" pitchFamily="34" charset="0"/>
                      </a:endParaRPr>
                    </a:p>
                  </a:txBody>
                  <a:tcPr marL="6514" marR="6514" marT="6514" marB="0" anchor="b"/>
                </a:tc>
                <a:tc gridSpan="2">
                  <a:txBody>
                    <a:bodyPr/>
                    <a:lstStyle/>
                    <a:p>
                      <a:pPr algn="l" fontAlgn="b"/>
                      <a:r>
                        <a:rPr lang="en-US" sz="1200" b="1" u="none" strike="noStrike">
                          <a:effectLst/>
                        </a:rPr>
                        <a:t>AGASD ten (10) year actual less average</a:t>
                      </a:r>
                      <a:endParaRPr lang="en-US" sz="1200" b="1" i="0" u="none" strike="noStrike">
                        <a:solidFill>
                          <a:srgbClr val="000000"/>
                        </a:solidFill>
                        <a:effectLst/>
                        <a:latin typeface="Calibri" panose="020F0502020204030204" pitchFamily="34" charset="0"/>
                      </a:endParaRPr>
                    </a:p>
                  </a:txBody>
                  <a:tcPr marL="6514" marR="6514" marT="6514" marB="0" anchor="b"/>
                </a:tc>
                <a:tc hMerge="1">
                  <a:txBody>
                    <a:bodyPr/>
                    <a:lstStyle/>
                    <a:p>
                      <a:endParaRPr lang="en-US"/>
                    </a:p>
                  </a:txBody>
                  <a:tcPr/>
                </a:tc>
                <a:tc>
                  <a:txBody>
                    <a:bodyPr/>
                    <a:lstStyle/>
                    <a:p>
                      <a:pPr algn="r" fontAlgn="b"/>
                      <a:r>
                        <a:rPr lang="en-US" sz="1200" b="1" u="none" strike="noStrike">
                          <a:effectLst/>
                        </a:rPr>
                        <a:t>19.20728</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l" fontAlgn="b"/>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l" fontAlgn="b"/>
                      <a:endParaRPr lang="en-US" sz="1200" b="1" i="0" u="none" strike="noStrike" dirty="0">
                        <a:solidFill>
                          <a:srgbClr val="000000"/>
                        </a:solidFill>
                        <a:effectLst/>
                        <a:latin typeface="Calibri" panose="020F0502020204030204" pitchFamily="34" charset="0"/>
                      </a:endParaRPr>
                    </a:p>
                  </a:txBody>
                  <a:tcPr marL="6514" marR="6514" marT="6514" marB="0" anchor="b"/>
                </a:tc>
                <a:tc>
                  <a:txBody>
                    <a:bodyPr/>
                    <a:lstStyle/>
                    <a:p>
                      <a:pPr algn="l" fontAlgn="b"/>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l" fontAlgn="b"/>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l" fontAlgn="b"/>
                      <a:endParaRPr lang="en-US" sz="1200" b="1" i="0" u="none" strike="noStrike" dirty="0">
                        <a:solidFill>
                          <a:srgbClr val="000000"/>
                        </a:solidFill>
                        <a:effectLst/>
                        <a:latin typeface="Calibri" panose="020F0502020204030204" pitchFamily="34" charset="0"/>
                      </a:endParaRPr>
                    </a:p>
                  </a:txBody>
                  <a:tcPr marL="6514" marR="6514" marT="6514" marB="0" anchor="b"/>
                </a:tc>
                <a:extLst>
                  <a:ext uri="{0D108BD9-81ED-4DB2-BD59-A6C34878D82A}">
                    <a16:rowId xmlns:a16="http://schemas.microsoft.com/office/drawing/2014/main" val="2781443535"/>
                  </a:ext>
                </a:extLst>
              </a:tr>
              <a:tr h="418499">
                <a:tc>
                  <a:txBody>
                    <a:bodyPr/>
                    <a:lstStyle/>
                    <a:p>
                      <a:pPr algn="l" fontAlgn="b"/>
                      <a:endParaRPr lang="en-US" sz="1200" b="1" i="0" u="none" strike="noStrike">
                        <a:solidFill>
                          <a:srgbClr val="000000"/>
                        </a:solidFill>
                        <a:effectLst/>
                        <a:latin typeface="Calibri" panose="020F0502020204030204" pitchFamily="34" charset="0"/>
                      </a:endParaRPr>
                    </a:p>
                  </a:txBody>
                  <a:tcPr marL="6514" marR="6514" marT="6514" marB="0" anchor="b"/>
                </a:tc>
                <a:tc gridSpan="2">
                  <a:txBody>
                    <a:bodyPr/>
                    <a:lstStyle/>
                    <a:p>
                      <a:pPr algn="l" fontAlgn="t"/>
                      <a:r>
                        <a:rPr lang="en-US" sz="1200" b="1" u="none" strike="noStrike">
                          <a:effectLst/>
                        </a:rPr>
                        <a:t>Value of 19.20728 AGASD mills @ $555,831 / mill</a:t>
                      </a:r>
                      <a:endParaRPr lang="en-US" sz="1200" b="1" i="0" u="none" strike="noStrike">
                        <a:solidFill>
                          <a:srgbClr val="000000"/>
                        </a:solidFill>
                        <a:effectLst/>
                        <a:latin typeface="Calibri" panose="020F0502020204030204" pitchFamily="34" charset="0"/>
                      </a:endParaRPr>
                    </a:p>
                  </a:txBody>
                  <a:tcPr marL="6514" marR="6514" marT="6514" marB="0"/>
                </a:tc>
                <a:tc hMerge="1">
                  <a:txBody>
                    <a:bodyPr/>
                    <a:lstStyle/>
                    <a:p>
                      <a:endParaRPr lang="en-US"/>
                    </a:p>
                  </a:txBody>
                  <a:tcPr/>
                </a:tc>
                <a:tc>
                  <a:txBody>
                    <a:bodyPr/>
                    <a:lstStyle/>
                    <a:p>
                      <a:pPr algn="l" fontAlgn="b"/>
                      <a:r>
                        <a:rPr lang="en-US" sz="1200" b="1" u="none" strike="noStrike">
                          <a:effectLst/>
                        </a:rPr>
                        <a:t> $         10,676,000.72 </a:t>
                      </a:r>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l" fontAlgn="b"/>
                      <a:endParaRPr lang="en-US" sz="1200" b="1" i="0" u="none" strike="noStrike">
                        <a:solidFill>
                          <a:srgbClr val="000000"/>
                        </a:solidFill>
                        <a:effectLst/>
                        <a:latin typeface="Calibri" panose="020F0502020204030204" pitchFamily="34" charset="0"/>
                      </a:endParaRPr>
                    </a:p>
                  </a:txBody>
                  <a:tcPr marL="6514" marR="6514" marT="6514" marB="0" anchor="b"/>
                </a:tc>
                <a:tc>
                  <a:txBody>
                    <a:bodyPr/>
                    <a:lstStyle/>
                    <a:p>
                      <a:pPr algn="l" fontAlgn="b"/>
                      <a:endParaRPr lang="en-US" sz="1200" b="1" i="0" u="none" strike="noStrike" dirty="0">
                        <a:solidFill>
                          <a:srgbClr val="000000"/>
                        </a:solidFill>
                        <a:effectLst/>
                        <a:latin typeface="Calibri" panose="020F0502020204030204" pitchFamily="34" charset="0"/>
                      </a:endParaRPr>
                    </a:p>
                  </a:txBody>
                  <a:tcPr marL="6514" marR="6514" marT="6514" marB="0" anchor="b"/>
                </a:tc>
                <a:tc>
                  <a:txBody>
                    <a:bodyPr/>
                    <a:lstStyle/>
                    <a:p>
                      <a:pPr algn="l" fontAlgn="b"/>
                      <a:endParaRPr lang="en-US" sz="1200" b="1" i="0" u="none" strike="noStrike" dirty="0">
                        <a:solidFill>
                          <a:srgbClr val="000000"/>
                        </a:solidFill>
                        <a:effectLst/>
                        <a:latin typeface="Calibri" panose="020F0502020204030204" pitchFamily="34" charset="0"/>
                      </a:endParaRPr>
                    </a:p>
                  </a:txBody>
                  <a:tcPr marL="6514" marR="6514" marT="6514" marB="0" anchor="b"/>
                </a:tc>
                <a:tc>
                  <a:txBody>
                    <a:bodyPr/>
                    <a:lstStyle/>
                    <a:p>
                      <a:pPr algn="l" fontAlgn="b"/>
                      <a:endParaRPr lang="en-US" sz="1200" b="1" i="0" u="none" strike="noStrike" dirty="0">
                        <a:solidFill>
                          <a:srgbClr val="000000"/>
                        </a:solidFill>
                        <a:effectLst/>
                        <a:latin typeface="Calibri" panose="020F0502020204030204" pitchFamily="34" charset="0"/>
                      </a:endParaRPr>
                    </a:p>
                  </a:txBody>
                  <a:tcPr marL="6514" marR="6514" marT="6514" marB="0" anchor="b"/>
                </a:tc>
                <a:tc>
                  <a:txBody>
                    <a:bodyPr/>
                    <a:lstStyle/>
                    <a:p>
                      <a:pPr algn="l" fontAlgn="b"/>
                      <a:endParaRPr lang="en-US" sz="1200" b="1" i="0" u="none" strike="noStrike" dirty="0">
                        <a:solidFill>
                          <a:srgbClr val="000000"/>
                        </a:solidFill>
                        <a:effectLst/>
                        <a:latin typeface="Calibri" panose="020F0502020204030204" pitchFamily="34" charset="0"/>
                      </a:endParaRPr>
                    </a:p>
                  </a:txBody>
                  <a:tcPr marL="6514" marR="6514" marT="6514" marB="0" anchor="b"/>
                </a:tc>
                <a:extLst>
                  <a:ext uri="{0D108BD9-81ED-4DB2-BD59-A6C34878D82A}">
                    <a16:rowId xmlns:a16="http://schemas.microsoft.com/office/drawing/2014/main" val="550732702"/>
                  </a:ext>
                </a:extLst>
              </a:tr>
            </a:tbl>
          </a:graphicData>
        </a:graphic>
      </p:graphicFrame>
      <p:sp>
        <p:nvSpPr>
          <p:cNvPr id="6" name="Slide Number Placeholder 5"/>
          <p:cNvSpPr>
            <a:spLocks noGrp="1"/>
          </p:cNvSpPr>
          <p:nvPr>
            <p:ph type="sldNum" sz="quarter" idx="12"/>
          </p:nvPr>
        </p:nvSpPr>
        <p:spPr/>
        <p:txBody>
          <a:bodyPr/>
          <a:lstStyle/>
          <a:p>
            <a:fld id="{8A7A6979-0714-4377-B894-6BE4C2D6E202}" type="slidenum">
              <a:rPr lang="en-US" smtClean="0"/>
              <a:pPr/>
              <a:t>35</a:t>
            </a:fld>
            <a:endParaRPr lang="en-US" dirty="0"/>
          </a:p>
        </p:txBody>
      </p:sp>
    </p:spTree>
    <p:extLst>
      <p:ext uri="{BB962C8B-B14F-4D97-AF65-F5344CB8AC3E}">
        <p14:creationId xmlns:p14="http://schemas.microsoft.com/office/powerpoint/2010/main" val="25928984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7637" y="474242"/>
            <a:ext cx="7729728" cy="1188720"/>
          </a:xfrm>
        </p:spPr>
        <p:txBody>
          <a:bodyPr/>
          <a:lstStyle/>
          <a:p>
            <a:r>
              <a:rPr lang="en-US" dirty="0" smtClean="0"/>
              <a:t>Millage rates - taxes</a:t>
            </a:r>
            <a:endParaRPr lang="en-US" dirty="0"/>
          </a:p>
        </p:txBody>
      </p:sp>
      <p:sp>
        <p:nvSpPr>
          <p:cNvPr id="3" name="Content Placeholder 2"/>
          <p:cNvSpPr>
            <a:spLocks noGrp="1"/>
          </p:cNvSpPr>
          <p:nvPr>
            <p:ph idx="1"/>
          </p:nvPr>
        </p:nvSpPr>
        <p:spPr>
          <a:xfrm>
            <a:off x="2231136" y="2003367"/>
            <a:ext cx="7729728" cy="4646815"/>
          </a:xfrm>
        </p:spPr>
        <p:txBody>
          <a:bodyPr>
            <a:normAutofit fontScale="77500" lnSpcReduction="20000"/>
          </a:bodyPr>
          <a:lstStyle/>
          <a:p>
            <a:pPr marL="457200" marR="0">
              <a:spcBef>
                <a:spcPts val="0"/>
              </a:spcBef>
              <a:spcAft>
                <a:spcPts val="0"/>
              </a:spcAft>
            </a:pPr>
            <a:r>
              <a:rPr lang="en-US" dirty="0">
                <a:latin typeface="Cambria" panose="02040503050406030204" pitchFamily="18" charset="0"/>
                <a:ea typeface="MS Mincho"/>
                <a:cs typeface="Times New Roman" panose="02020603050405020304" pitchFamily="18" charset="0"/>
              </a:rPr>
              <a:t>The District receives the majority of its local revenue from real estate taxes, raising them three times in ten years.  Currently, four of the Fayette County’s six school districts have a higher millage rate than Albert Gallatin.  </a:t>
            </a:r>
          </a:p>
          <a:p>
            <a:pPr marR="0" indent="0">
              <a:spcBef>
                <a:spcPts val="0"/>
              </a:spcBef>
              <a:spcAft>
                <a:spcPts val="0"/>
              </a:spcAft>
              <a:buNone/>
            </a:pPr>
            <a:r>
              <a:rPr lang="en-US" dirty="0">
                <a:latin typeface="Cambria" panose="02040503050406030204" pitchFamily="18" charset="0"/>
                <a:ea typeface="MS Mincho"/>
                <a:cs typeface="Times New Roman" panose="02020603050405020304" pitchFamily="18" charset="0"/>
              </a:rPr>
              <a:t> </a:t>
            </a:r>
          </a:p>
          <a:p>
            <a:pPr marL="457200" marR="0">
              <a:spcBef>
                <a:spcPts val="0"/>
              </a:spcBef>
              <a:spcAft>
                <a:spcPts val="0"/>
              </a:spcAft>
            </a:pPr>
            <a:r>
              <a:rPr lang="en-US" dirty="0">
                <a:latin typeface="Cambria" panose="02040503050406030204" pitchFamily="18" charset="0"/>
                <a:ea typeface="MS Mincho"/>
                <a:cs typeface="Times New Roman" panose="02020603050405020304" pitchFamily="18" charset="0"/>
              </a:rPr>
              <a:t>Looking at a ten-year summary of millage rates, we collected 130 mills as opposed to the countywide average of 149.2 mills.  This value of 19.2 mills at our current collection rate is over $10,676,000 of lost revenue or opportunity lost.  Remember, this is just maintaining the average millage rate for Fayette County schools!</a:t>
            </a:r>
          </a:p>
          <a:p>
            <a:pPr marL="0" marR="0">
              <a:spcBef>
                <a:spcPts val="0"/>
              </a:spcBef>
              <a:spcAft>
                <a:spcPts val="0"/>
              </a:spcAft>
            </a:pPr>
            <a:endParaRPr lang="en-US" dirty="0">
              <a:latin typeface="Cambria" panose="02040503050406030204" pitchFamily="18" charset="0"/>
              <a:ea typeface="MS Mincho"/>
              <a:cs typeface="Times New Roman" panose="02020603050405020304" pitchFamily="18" charset="0"/>
            </a:endParaRPr>
          </a:p>
          <a:p>
            <a:pPr marL="457200" marR="0">
              <a:spcBef>
                <a:spcPts val="0"/>
              </a:spcBef>
              <a:spcAft>
                <a:spcPts val="0"/>
              </a:spcAft>
            </a:pPr>
            <a:r>
              <a:rPr lang="en-US" dirty="0">
                <a:latin typeface="Cambria" panose="02040503050406030204" pitchFamily="18" charset="0"/>
                <a:ea typeface="MS Mincho"/>
                <a:cs typeface="Times New Roman" panose="02020603050405020304" pitchFamily="18" charset="0"/>
              </a:rPr>
              <a:t>Since we have an </a:t>
            </a:r>
            <a:r>
              <a:rPr lang="en-US" b="1" u="sng" dirty="0">
                <a:latin typeface="Cambria" panose="02040503050406030204" pitchFamily="18" charset="0"/>
                <a:ea typeface="MS Mincho"/>
                <a:cs typeface="Times New Roman" panose="02020603050405020304" pitchFamily="18" charset="0"/>
              </a:rPr>
              <a:t>adjusted</a:t>
            </a:r>
            <a:r>
              <a:rPr lang="en-US" dirty="0">
                <a:latin typeface="Cambria" panose="02040503050406030204" pitchFamily="18" charset="0"/>
                <a:ea typeface="MS Mincho"/>
                <a:cs typeface="Times New Roman" panose="02020603050405020304" pitchFamily="18" charset="0"/>
              </a:rPr>
              <a:t> Act 1 Index, we are relatively poorer than other districts in the state.  Our MV/PI aid ratio is 0.7353.   As such, since our aid ratio is greater than 0.4000, we get the privilege of adjusting our index upward for greater taxation!  The law reads, “For school districts with a market value/personal income aid ratio (MV/PI AR) greater than 0.4000, the value of their index is adjusted upward by multiplying the base index by the sum of 0.75 and their MV/PI AR.”  For example, the base index for 2019-20 is 3.4% and our district’s MV/PI AR is 0.7353.  AGASD’s  adjusted index is 3.4% X (0.75 + 0.7353) = 5.05%.</a:t>
            </a:r>
          </a:p>
          <a:p>
            <a:pPr marL="457200" marR="0">
              <a:spcBef>
                <a:spcPts val="0"/>
              </a:spcBef>
              <a:spcAft>
                <a:spcPts val="0"/>
              </a:spcAft>
            </a:pPr>
            <a:endParaRPr lang="en-US" dirty="0">
              <a:latin typeface="Cambria" panose="02040503050406030204" pitchFamily="18" charset="0"/>
              <a:ea typeface="MS Mincho"/>
              <a:cs typeface="Times New Roman" panose="02020603050405020304" pitchFamily="18" charset="0"/>
            </a:endParaRPr>
          </a:p>
          <a:p>
            <a:pPr marL="457200" marR="0">
              <a:spcBef>
                <a:spcPts val="0"/>
              </a:spcBef>
              <a:spcAft>
                <a:spcPts val="0"/>
              </a:spcAft>
            </a:pPr>
            <a:r>
              <a:rPr lang="en-US" dirty="0">
                <a:latin typeface="Cambria" panose="02040503050406030204" pitchFamily="18" charset="0"/>
                <a:ea typeface="MS Mincho"/>
                <a:cs typeface="Times New Roman" panose="02020603050405020304" pitchFamily="18" charset="0"/>
              </a:rPr>
              <a:t>For comparison, a more affluent (richer) district with an MV/PI AR less than 0.4000 = 3.4%, the base index.</a:t>
            </a:r>
          </a:p>
          <a:p>
            <a:pPr marR="0" indent="0">
              <a:spcBef>
                <a:spcPts val="0"/>
              </a:spcBef>
              <a:spcAft>
                <a:spcPts val="0"/>
              </a:spcAft>
              <a:buNone/>
            </a:pPr>
            <a:r>
              <a:rPr lang="en-US" dirty="0">
                <a:latin typeface="Cambria" panose="02040503050406030204" pitchFamily="18" charset="0"/>
                <a:ea typeface="MS Mincho"/>
                <a:cs typeface="Times New Roman" panose="02020603050405020304" pitchFamily="18" charset="0"/>
              </a:rPr>
              <a:t> </a:t>
            </a:r>
          </a:p>
          <a:p>
            <a:pPr marL="457200" marR="0">
              <a:spcBef>
                <a:spcPts val="0"/>
              </a:spcBef>
              <a:spcAft>
                <a:spcPts val="0"/>
              </a:spcAft>
            </a:pPr>
            <a:r>
              <a:rPr lang="en-US" b="1" dirty="0">
                <a:latin typeface="Cambria" panose="02040503050406030204" pitchFamily="18" charset="0"/>
                <a:ea typeface="MS Mincho"/>
                <a:cs typeface="Times New Roman" panose="02020603050405020304" pitchFamily="18" charset="0"/>
              </a:rPr>
              <a:t>Bottom line, we can tax over 48.5% greater than a district with a MV/PI AR of less than 0.4000!!! </a:t>
            </a:r>
            <a:endParaRPr lang="en-US" dirty="0">
              <a:latin typeface="Cambria" panose="02040503050406030204" pitchFamily="18" charset="0"/>
              <a:ea typeface="MS Mincho"/>
              <a:cs typeface="Times New Roman" panose="02020603050405020304" pitchFamily="18" charset="0"/>
            </a:endParaRPr>
          </a:p>
          <a:p>
            <a:pPr marR="0" indent="0">
              <a:spcBef>
                <a:spcPts val="0"/>
              </a:spcBef>
              <a:spcAft>
                <a:spcPts val="0"/>
              </a:spcAft>
              <a:buNone/>
            </a:pPr>
            <a:r>
              <a:rPr lang="en-US" dirty="0">
                <a:latin typeface="Cambria" panose="02040503050406030204" pitchFamily="18" charset="0"/>
                <a:ea typeface="MS Mincho"/>
                <a:cs typeface="Times New Roman" panose="02020603050405020304" pitchFamily="18" charset="0"/>
              </a:rPr>
              <a:t> </a:t>
            </a:r>
          </a:p>
          <a:p>
            <a:r>
              <a:rPr lang="en-US" dirty="0">
                <a:latin typeface="Cambria" panose="02040503050406030204" pitchFamily="18" charset="0"/>
                <a:ea typeface="MS Mincho"/>
                <a:cs typeface="Times New Roman" panose="02020603050405020304" pitchFamily="18" charset="0"/>
              </a:rPr>
              <a:t>The base index is calculated by averaging the percent increases in the Pennsylvania statewide average weekly wage and the Federal employment cost index for elementary/secondary schools. </a:t>
            </a:r>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36</a:t>
            </a:fld>
            <a:endParaRPr lang="en-US" dirty="0"/>
          </a:p>
        </p:txBody>
      </p:sp>
    </p:spTree>
    <p:extLst>
      <p:ext uri="{BB962C8B-B14F-4D97-AF65-F5344CB8AC3E}">
        <p14:creationId xmlns:p14="http://schemas.microsoft.com/office/powerpoint/2010/main" val="32941351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3310" y="108481"/>
            <a:ext cx="4111475" cy="440160"/>
          </a:xfrm>
        </p:spPr>
        <p:txBody>
          <a:bodyPr>
            <a:normAutofit fontScale="90000"/>
          </a:bodyPr>
          <a:lstStyle/>
          <a:p>
            <a:r>
              <a:rPr lang="en-US" sz="1200" dirty="0" smtClean="0"/>
              <a:t>Summary of financial conditions</a:t>
            </a:r>
            <a:endParaRPr lang="en-US" sz="1200"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37</a:t>
            </a:fld>
            <a:endParaRPr lang="en-US" dirty="0"/>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172649780"/>
              </p:ext>
            </p:extLst>
          </p:nvPr>
        </p:nvGraphicFramePr>
        <p:xfrm>
          <a:off x="3788110" y="637133"/>
          <a:ext cx="4621874" cy="3224790"/>
        </p:xfrm>
        <a:graphic>
          <a:graphicData uri="http://schemas.openxmlformats.org/drawingml/2006/table">
            <a:tbl>
              <a:tblPr/>
              <a:tblGrid>
                <a:gridCol w="2434568">
                  <a:extLst>
                    <a:ext uri="{9D8B030D-6E8A-4147-A177-3AD203B41FA5}">
                      <a16:colId xmlns:a16="http://schemas.microsoft.com/office/drawing/2014/main" val="446802278"/>
                    </a:ext>
                  </a:extLst>
                </a:gridCol>
                <a:gridCol w="729102">
                  <a:extLst>
                    <a:ext uri="{9D8B030D-6E8A-4147-A177-3AD203B41FA5}">
                      <a16:colId xmlns:a16="http://schemas.microsoft.com/office/drawing/2014/main" val="3664430246"/>
                    </a:ext>
                  </a:extLst>
                </a:gridCol>
                <a:gridCol w="729102">
                  <a:extLst>
                    <a:ext uri="{9D8B030D-6E8A-4147-A177-3AD203B41FA5}">
                      <a16:colId xmlns:a16="http://schemas.microsoft.com/office/drawing/2014/main" val="1090439233"/>
                    </a:ext>
                  </a:extLst>
                </a:gridCol>
                <a:gridCol w="729102">
                  <a:extLst>
                    <a:ext uri="{9D8B030D-6E8A-4147-A177-3AD203B41FA5}">
                      <a16:colId xmlns:a16="http://schemas.microsoft.com/office/drawing/2014/main" val="3678856022"/>
                    </a:ext>
                  </a:extLst>
                </a:gridCol>
              </a:tblGrid>
              <a:tr h="242619">
                <a:tc>
                  <a:txBody>
                    <a:bodyPr/>
                    <a:lstStyle/>
                    <a:p>
                      <a:pPr algn="l" fontAlgn="b"/>
                      <a:r>
                        <a:rPr lang="en-US" sz="800" b="0" i="0" u="none" strike="noStrike" dirty="0">
                          <a:solidFill>
                            <a:srgbClr val="000000"/>
                          </a:solidFill>
                          <a:effectLst/>
                          <a:latin typeface="Calibri" panose="020F0502020204030204" pitchFamily="34" charset="0"/>
                        </a:rPr>
                        <a:t> </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dirty="0">
                          <a:solidFill>
                            <a:srgbClr val="000000"/>
                          </a:solidFill>
                          <a:effectLst/>
                          <a:latin typeface="Calibri" panose="020F0502020204030204" pitchFamily="34" charset="0"/>
                        </a:rPr>
                        <a:t> </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solidFill>
                            <a:srgbClr val="000000"/>
                          </a:solidFill>
                          <a:effectLst/>
                          <a:latin typeface="Calibri" panose="020F0502020204030204" pitchFamily="34" charset="0"/>
                        </a:rPr>
                        <a:t>Tax</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solidFill>
                            <a:srgbClr val="000000"/>
                          </a:solidFill>
                          <a:effectLst/>
                          <a:latin typeface="Calibri" panose="020F0502020204030204" pitchFamily="34" charset="0"/>
                        </a:rPr>
                        <a:t>Tax</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11985664"/>
                  </a:ext>
                </a:extLst>
              </a:tr>
              <a:tr h="123500">
                <a:tc>
                  <a:txBody>
                    <a:bodyPr/>
                    <a:lstStyle/>
                    <a:p>
                      <a:pPr algn="l" fontAlgn="b"/>
                      <a:r>
                        <a:rPr lang="en-US" sz="800" b="0" i="0" u="none" strike="noStrike" dirty="0">
                          <a:solidFill>
                            <a:srgbClr val="000000"/>
                          </a:solidFill>
                          <a:effectLst/>
                          <a:latin typeface="Calibri" panose="020F0502020204030204" pitchFamily="34" charset="0"/>
                        </a:rPr>
                        <a:t> </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00"/>
                          </a:solidFill>
                          <a:effectLst/>
                          <a:latin typeface="Calibri" panose="020F0502020204030204" pitchFamily="34" charset="0"/>
                        </a:rPr>
                        <a:t>No Tax</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00"/>
                          </a:solidFill>
                          <a:effectLst/>
                          <a:latin typeface="Calibri" panose="020F0502020204030204" pitchFamily="34" charset="0"/>
                        </a:rPr>
                        <a:t>Increase</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00"/>
                          </a:solidFill>
                          <a:effectLst/>
                          <a:latin typeface="Calibri" panose="020F0502020204030204" pitchFamily="34" charset="0"/>
                        </a:rPr>
                        <a:t>Increase</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1567159"/>
                  </a:ext>
                </a:extLst>
              </a:tr>
              <a:tr h="123500">
                <a:tc>
                  <a:txBody>
                    <a:bodyPr/>
                    <a:lstStyle/>
                    <a:p>
                      <a:pPr algn="l" fontAlgn="b"/>
                      <a:r>
                        <a:rPr lang="en-US" sz="800" b="0" i="0" u="none" strike="noStrike">
                          <a:solidFill>
                            <a:srgbClr val="000000"/>
                          </a:solidFill>
                          <a:effectLst/>
                          <a:latin typeface="Calibri" panose="020F0502020204030204" pitchFamily="34" charset="0"/>
                        </a:rPr>
                        <a:t> </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00"/>
                          </a:solidFill>
                          <a:effectLst/>
                          <a:latin typeface="Calibri" panose="020F0502020204030204" pitchFamily="34" charset="0"/>
                        </a:rPr>
                        <a:t>Increase</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00"/>
                          </a:solidFill>
                          <a:effectLst/>
                          <a:latin typeface="Calibri" panose="020F0502020204030204" pitchFamily="34" charset="0"/>
                        </a:rPr>
                        <a:t>to Index</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00"/>
                          </a:solidFill>
                          <a:effectLst/>
                          <a:latin typeface="Calibri" panose="020F0502020204030204" pitchFamily="34" charset="0"/>
                        </a:rPr>
                        <a:t>above Index</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28370945"/>
                  </a:ext>
                </a:extLst>
              </a:tr>
              <a:tr h="123500">
                <a:tc>
                  <a:txBody>
                    <a:bodyPr/>
                    <a:lstStyle/>
                    <a:p>
                      <a:pPr algn="l" fontAlgn="b"/>
                      <a:r>
                        <a:rPr lang="en-US" sz="800" b="0" i="0" u="none" strike="noStrike">
                          <a:solidFill>
                            <a:srgbClr val="000000"/>
                          </a:solidFill>
                          <a:effectLst/>
                          <a:latin typeface="Calibri" panose="020F0502020204030204" pitchFamily="34" charset="0"/>
                        </a:rPr>
                        <a:t> </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8854813"/>
                  </a:ext>
                </a:extLst>
              </a:tr>
              <a:tr h="123500">
                <a:tc>
                  <a:txBody>
                    <a:bodyPr/>
                    <a:lstStyle/>
                    <a:p>
                      <a:pPr algn="l" fontAlgn="b"/>
                      <a:r>
                        <a:rPr lang="en-US" sz="850" b="0" i="0" u="none" strike="noStrike">
                          <a:solidFill>
                            <a:srgbClr val="000000"/>
                          </a:solidFill>
                          <a:effectLst/>
                          <a:latin typeface="Calibri" panose="020F0502020204030204" pitchFamily="34" charset="0"/>
                        </a:rPr>
                        <a:t>06/30/18 Audited Fund Balance</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b"/>
                      <a:r>
                        <a:rPr lang="en-US" sz="850" b="0" i="0" u="none" strike="noStrike">
                          <a:solidFill>
                            <a:srgbClr val="000000"/>
                          </a:solidFill>
                          <a:effectLst/>
                          <a:latin typeface="Calibri" panose="020F0502020204030204" pitchFamily="34" charset="0"/>
                        </a:rPr>
                        <a:t>$4,811,780 </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b"/>
                      <a:r>
                        <a:rPr lang="en-US" sz="850" b="0" i="0" u="none" strike="noStrike">
                          <a:solidFill>
                            <a:srgbClr val="000000"/>
                          </a:solidFill>
                          <a:effectLst/>
                          <a:latin typeface="Calibri" panose="020F0502020204030204" pitchFamily="34" charset="0"/>
                        </a:rPr>
                        <a:t>$4,811,780 </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b"/>
                      <a:r>
                        <a:rPr lang="en-US" sz="850" b="0" i="0" u="none" strike="noStrike" dirty="0">
                          <a:solidFill>
                            <a:srgbClr val="000000"/>
                          </a:solidFill>
                          <a:effectLst/>
                          <a:latin typeface="Calibri" panose="020F0502020204030204" pitchFamily="34" charset="0"/>
                        </a:rPr>
                        <a:t>$4,811,780 </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1331998296"/>
                  </a:ext>
                </a:extLst>
              </a:tr>
              <a:tr h="123500">
                <a:tc>
                  <a:txBody>
                    <a:bodyPr/>
                    <a:lstStyle/>
                    <a:p>
                      <a:pPr algn="l" fontAlgn="b"/>
                      <a:r>
                        <a:rPr lang="en-US" sz="850" b="0" i="0" u="none" strike="noStrike">
                          <a:solidFill>
                            <a:srgbClr val="000000"/>
                          </a:solidFill>
                          <a:effectLst/>
                          <a:latin typeface="Calibri" panose="020F0502020204030204" pitchFamily="34" charset="0"/>
                        </a:rPr>
                        <a:t>18-19 Final Budget Revenues</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50" b="0" i="0" u="none" strike="noStrike">
                          <a:solidFill>
                            <a:srgbClr val="000000"/>
                          </a:solidFill>
                          <a:effectLst/>
                          <a:latin typeface="Calibri" panose="020F0502020204030204" pitchFamily="34" charset="0"/>
                        </a:rPr>
                        <a:t>$52,293,465 </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50" b="0" i="0" u="none" strike="noStrike">
                          <a:solidFill>
                            <a:srgbClr val="000000"/>
                          </a:solidFill>
                          <a:effectLst/>
                          <a:latin typeface="Calibri" panose="020F0502020204030204" pitchFamily="34" charset="0"/>
                        </a:rPr>
                        <a:t>$52,293,465 </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50" b="0" i="0" u="none" strike="noStrike" dirty="0">
                          <a:solidFill>
                            <a:srgbClr val="000000"/>
                          </a:solidFill>
                          <a:effectLst/>
                          <a:latin typeface="Calibri" panose="020F0502020204030204" pitchFamily="34" charset="0"/>
                        </a:rPr>
                        <a:t>$52,293,465 </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8868117"/>
                  </a:ext>
                </a:extLst>
              </a:tr>
              <a:tr h="123500">
                <a:tc>
                  <a:txBody>
                    <a:bodyPr/>
                    <a:lstStyle/>
                    <a:p>
                      <a:pPr algn="l" fontAlgn="b"/>
                      <a:r>
                        <a:rPr lang="en-US" sz="850" b="0" i="0" u="none" strike="noStrike">
                          <a:solidFill>
                            <a:srgbClr val="000000"/>
                          </a:solidFill>
                          <a:effectLst/>
                          <a:latin typeface="Calibri" panose="020F0502020204030204" pitchFamily="34" charset="0"/>
                        </a:rPr>
                        <a:t>18-19 Final Budget Expenditures</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50" b="0" i="0" u="none" strike="noStrike">
                          <a:solidFill>
                            <a:srgbClr val="000000"/>
                          </a:solidFill>
                          <a:effectLst/>
                          <a:latin typeface="Calibri" panose="020F0502020204030204" pitchFamily="34" charset="0"/>
                        </a:rPr>
                        <a:t>$54,382,435 </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50" b="0" i="0" u="none" strike="noStrike">
                          <a:solidFill>
                            <a:srgbClr val="000000"/>
                          </a:solidFill>
                          <a:effectLst/>
                          <a:latin typeface="Calibri" panose="020F0502020204030204" pitchFamily="34" charset="0"/>
                        </a:rPr>
                        <a:t>$54,382,435 </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50" b="0" i="0" u="none" strike="noStrike">
                          <a:solidFill>
                            <a:srgbClr val="000000"/>
                          </a:solidFill>
                          <a:effectLst/>
                          <a:latin typeface="Calibri" panose="020F0502020204030204" pitchFamily="34" charset="0"/>
                        </a:rPr>
                        <a:t>$54,382,435 </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9538948"/>
                  </a:ext>
                </a:extLst>
              </a:tr>
              <a:tr h="123500">
                <a:tc>
                  <a:txBody>
                    <a:bodyPr/>
                    <a:lstStyle/>
                    <a:p>
                      <a:pPr algn="l" fontAlgn="b"/>
                      <a:r>
                        <a:rPr lang="en-US" sz="850" b="0" i="0" u="none" strike="noStrike" dirty="0">
                          <a:solidFill>
                            <a:srgbClr val="000000"/>
                          </a:solidFill>
                          <a:effectLst/>
                          <a:latin typeface="Calibri" panose="020F0502020204030204" pitchFamily="34" charset="0"/>
                        </a:rPr>
                        <a:t>Budgeted Decrease to Fund Balance</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50" b="0" i="0" u="none" strike="noStrike" dirty="0">
                          <a:solidFill>
                            <a:srgbClr val="FF0000"/>
                          </a:solidFill>
                          <a:effectLst/>
                          <a:latin typeface="Calibri" panose="020F0502020204030204" pitchFamily="34" charset="0"/>
                        </a:rPr>
                        <a:t>($2,088,970)</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50" b="0" i="0" u="none" strike="noStrike" dirty="0">
                          <a:solidFill>
                            <a:srgbClr val="FF0000"/>
                          </a:solidFill>
                          <a:effectLst/>
                          <a:latin typeface="Calibri" panose="020F0502020204030204" pitchFamily="34" charset="0"/>
                        </a:rPr>
                        <a:t>($2,088,970)</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50" b="0" i="0" u="none" strike="noStrike" dirty="0">
                          <a:solidFill>
                            <a:srgbClr val="FF0000"/>
                          </a:solidFill>
                          <a:effectLst/>
                          <a:latin typeface="Calibri" panose="020F0502020204030204" pitchFamily="34" charset="0"/>
                        </a:rPr>
                        <a:t>($2,088,970)</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068761"/>
                  </a:ext>
                </a:extLst>
              </a:tr>
              <a:tr h="123500">
                <a:tc>
                  <a:txBody>
                    <a:bodyPr/>
                    <a:lstStyle/>
                    <a:p>
                      <a:pPr algn="l" fontAlgn="b"/>
                      <a:r>
                        <a:rPr lang="en-US" sz="850" b="0" i="0" u="none" strike="noStrike" dirty="0">
                          <a:solidFill>
                            <a:srgbClr val="000000"/>
                          </a:solidFill>
                          <a:effectLst/>
                          <a:latin typeface="Calibri" panose="020F0502020204030204" pitchFamily="34" charset="0"/>
                        </a:rPr>
                        <a:t>06/30/19 Estimated Fund Balance</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b"/>
                      <a:r>
                        <a:rPr lang="en-US" sz="850" b="0" i="0" u="none" strike="noStrike">
                          <a:solidFill>
                            <a:srgbClr val="000000"/>
                          </a:solidFill>
                          <a:effectLst/>
                          <a:latin typeface="Calibri" panose="020F0502020204030204" pitchFamily="34" charset="0"/>
                        </a:rPr>
                        <a:t>$2,722,810 </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b"/>
                      <a:r>
                        <a:rPr lang="en-US" sz="850" b="0" i="0" u="none" strike="noStrike">
                          <a:solidFill>
                            <a:srgbClr val="000000"/>
                          </a:solidFill>
                          <a:effectLst/>
                          <a:latin typeface="Calibri" panose="020F0502020204030204" pitchFamily="34" charset="0"/>
                        </a:rPr>
                        <a:t>$2,722,810 </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b"/>
                      <a:r>
                        <a:rPr lang="en-US" sz="850" b="0" i="0" u="none" strike="noStrike">
                          <a:solidFill>
                            <a:srgbClr val="000000"/>
                          </a:solidFill>
                          <a:effectLst/>
                          <a:latin typeface="Calibri" panose="020F0502020204030204" pitchFamily="34" charset="0"/>
                        </a:rPr>
                        <a:t>$2,722,810 </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2713652853"/>
                  </a:ext>
                </a:extLst>
              </a:tr>
              <a:tr h="128439">
                <a:tc>
                  <a:txBody>
                    <a:bodyPr/>
                    <a:lstStyle/>
                    <a:p>
                      <a:pPr algn="l" fontAlgn="b"/>
                      <a:r>
                        <a:rPr lang="en-US" sz="850" b="0" i="0" u="none" strike="noStrike">
                          <a:solidFill>
                            <a:srgbClr val="000000"/>
                          </a:solidFill>
                          <a:effectLst/>
                          <a:latin typeface="Calibri" panose="020F0502020204030204" pitchFamily="34" charset="0"/>
                        </a:rPr>
                        <a:t>19-20 Proposed Final Budget Revenues</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50" b="0" i="0" u="none" strike="noStrike">
                          <a:solidFill>
                            <a:srgbClr val="000000"/>
                          </a:solidFill>
                          <a:effectLst/>
                          <a:latin typeface="Calibri" panose="020F0502020204030204" pitchFamily="34" charset="0"/>
                        </a:rPr>
                        <a:t>$53,340,906 </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50" b="0" i="0" u="none" strike="noStrike">
                          <a:solidFill>
                            <a:srgbClr val="000000"/>
                          </a:solidFill>
                          <a:effectLst/>
                          <a:latin typeface="Calibri" panose="020F0502020204030204" pitchFamily="34" charset="0"/>
                        </a:rPr>
                        <a:t>$53,638,934 </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50" b="0" i="0" u="none" strike="noStrike" dirty="0">
                          <a:solidFill>
                            <a:srgbClr val="000000"/>
                          </a:solidFill>
                          <a:effectLst/>
                          <a:latin typeface="Calibri" panose="020F0502020204030204" pitchFamily="34" charset="0"/>
                        </a:rPr>
                        <a:t>$53,850,377 </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4333159"/>
                  </a:ext>
                </a:extLst>
              </a:tr>
              <a:tr h="235589">
                <a:tc>
                  <a:txBody>
                    <a:bodyPr/>
                    <a:lstStyle/>
                    <a:p>
                      <a:pPr algn="l" fontAlgn="b"/>
                      <a:r>
                        <a:rPr lang="en-US" sz="850" b="0" i="0" u="none" strike="noStrike" dirty="0">
                          <a:solidFill>
                            <a:srgbClr val="000000"/>
                          </a:solidFill>
                          <a:effectLst/>
                          <a:latin typeface="Calibri" panose="020F0502020204030204" pitchFamily="34" charset="0"/>
                        </a:rPr>
                        <a:t>19-20 Revenue decrease due to furloughs  (SS&amp;RET)</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50" b="0" i="0" u="none" strike="noStrike" dirty="0">
                          <a:solidFill>
                            <a:srgbClr val="FF0000"/>
                          </a:solidFill>
                          <a:effectLst/>
                          <a:latin typeface="Calibri" panose="020F0502020204030204" pitchFamily="34" charset="0"/>
                        </a:rPr>
                        <a:t>($342,000)</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50" b="0" i="0" u="none" strike="noStrike" dirty="0">
                          <a:solidFill>
                            <a:srgbClr val="FF0000"/>
                          </a:solidFill>
                          <a:effectLst/>
                          <a:latin typeface="Calibri" panose="020F0502020204030204" pitchFamily="34" charset="0"/>
                        </a:rPr>
                        <a:t>($342,000)</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50" b="0" i="0" u="none" strike="noStrike" dirty="0">
                          <a:solidFill>
                            <a:srgbClr val="FF0000"/>
                          </a:solidFill>
                          <a:effectLst/>
                          <a:latin typeface="Calibri" panose="020F0502020204030204" pitchFamily="34" charset="0"/>
                        </a:rPr>
                        <a:t>($342,000)</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8486116"/>
                  </a:ext>
                </a:extLst>
              </a:tr>
              <a:tr h="123500">
                <a:tc>
                  <a:txBody>
                    <a:bodyPr/>
                    <a:lstStyle/>
                    <a:p>
                      <a:pPr algn="l" fontAlgn="b"/>
                      <a:r>
                        <a:rPr lang="en-US" sz="850" b="0" i="0" u="none" strike="noStrike">
                          <a:solidFill>
                            <a:srgbClr val="000000"/>
                          </a:solidFill>
                          <a:effectLst/>
                          <a:latin typeface="Calibri" panose="020F0502020204030204" pitchFamily="34" charset="0"/>
                        </a:rPr>
                        <a:t>19-20 Adjusted Revenues</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50" b="0" i="0" u="none" strike="noStrike">
                          <a:solidFill>
                            <a:srgbClr val="000000"/>
                          </a:solidFill>
                          <a:effectLst/>
                          <a:latin typeface="Calibri" panose="020F0502020204030204" pitchFamily="34" charset="0"/>
                        </a:rPr>
                        <a:t>$52,998,906 </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50" b="0" i="0" u="none" strike="noStrike">
                          <a:solidFill>
                            <a:srgbClr val="000000"/>
                          </a:solidFill>
                          <a:effectLst/>
                          <a:latin typeface="Calibri" panose="020F0502020204030204" pitchFamily="34" charset="0"/>
                        </a:rPr>
                        <a:t>$53,296,934 </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50" b="0" i="0" u="none" strike="noStrike" dirty="0">
                          <a:solidFill>
                            <a:srgbClr val="000000"/>
                          </a:solidFill>
                          <a:effectLst/>
                          <a:latin typeface="Calibri" panose="020F0502020204030204" pitchFamily="34" charset="0"/>
                        </a:rPr>
                        <a:t>$53,508,377 </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5050593"/>
                  </a:ext>
                </a:extLst>
              </a:tr>
              <a:tr h="123500">
                <a:tc>
                  <a:txBody>
                    <a:bodyPr/>
                    <a:lstStyle/>
                    <a:p>
                      <a:pPr algn="l" fontAlgn="b"/>
                      <a:r>
                        <a:rPr lang="en-US" sz="850" b="0" i="0" u="none" strike="noStrike">
                          <a:solidFill>
                            <a:srgbClr val="000000"/>
                          </a:solidFill>
                          <a:effectLst/>
                          <a:latin typeface="Calibri" panose="020F0502020204030204" pitchFamily="34" charset="0"/>
                        </a:rPr>
                        <a:t>19-20 Proposed Final Budget Expenditures</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50" b="0" i="0" u="none" strike="noStrike">
                          <a:solidFill>
                            <a:srgbClr val="000000"/>
                          </a:solidFill>
                          <a:effectLst/>
                          <a:latin typeface="Calibri" panose="020F0502020204030204" pitchFamily="34" charset="0"/>
                        </a:rPr>
                        <a:t>$55,819,444 </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50" b="0" i="0" u="none" strike="noStrike">
                          <a:solidFill>
                            <a:srgbClr val="000000"/>
                          </a:solidFill>
                          <a:effectLst/>
                          <a:latin typeface="Calibri" panose="020F0502020204030204" pitchFamily="34" charset="0"/>
                        </a:rPr>
                        <a:t>$55,819,444 </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50" b="0" i="0" u="none" strike="noStrike" dirty="0">
                          <a:solidFill>
                            <a:srgbClr val="000000"/>
                          </a:solidFill>
                          <a:effectLst/>
                          <a:latin typeface="Calibri" panose="020F0502020204030204" pitchFamily="34" charset="0"/>
                        </a:rPr>
                        <a:t>$55,819,444 </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203913"/>
                  </a:ext>
                </a:extLst>
              </a:tr>
              <a:tr h="123500">
                <a:tc>
                  <a:txBody>
                    <a:bodyPr/>
                    <a:lstStyle/>
                    <a:p>
                      <a:pPr algn="l" fontAlgn="b"/>
                      <a:r>
                        <a:rPr lang="en-US" sz="850" b="0" i="0" u="none" strike="noStrike">
                          <a:solidFill>
                            <a:srgbClr val="000000"/>
                          </a:solidFill>
                          <a:effectLst/>
                          <a:latin typeface="Calibri" panose="020F0502020204030204" pitchFamily="34" charset="0"/>
                        </a:rPr>
                        <a:t>19-20 Intent to furlough &amp; other savings</a:t>
                      </a:r>
                    </a:p>
                  </a:txBody>
                  <a:tcPr marL="5652" marR="5652" marT="5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50" b="0" i="0" u="none" strike="noStrike" dirty="0">
                          <a:solidFill>
                            <a:srgbClr val="FF0000"/>
                          </a:solidFill>
                          <a:effectLst/>
                          <a:latin typeface="Calibri" panose="020F0502020204030204" pitchFamily="34" charset="0"/>
                        </a:rPr>
                        <a:t>($596,490)</a:t>
                      </a:r>
                    </a:p>
                  </a:txBody>
                  <a:tcPr marL="5652" marR="5652" marT="5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50" b="0" i="0" u="none" strike="noStrike" dirty="0">
                          <a:solidFill>
                            <a:srgbClr val="FF0000"/>
                          </a:solidFill>
                          <a:effectLst/>
                          <a:latin typeface="Calibri" panose="020F0502020204030204" pitchFamily="34" charset="0"/>
                        </a:rPr>
                        <a:t>($596,490)</a:t>
                      </a:r>
                    </a:p>
                  </a:txBody>
                  <a:tcPr marL="5652" marR="5652" marT="5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50" b="0" i="0" u="none" strike="noStrike" dirty="0">
                          <a:solidFill>
                            <a:srgbClr val="FF0000"/>
                          </a:solidFill>
                          <a:effectLst/>
                          <a:latin typeface="Calibri" panose="020F0502020204030204" pitchFamily="34" charset="0"/>
                        </a:rPr>
                        <a:t>($596,490)</a:t>
                      </a:r>
                    </a:p>
                  </a:txBody>
                  <a:tcPr marL="5652" marR="5652" marT="5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6759421"/>
                  </a:ext>
                </a:extLst>
              </a:tr>
              <a:tr h="235589">
                <a:tc>
                  <a:txBody>
                    <a:bodyPr/>
                    <a:lstStyle/>
                    <a:p>
                      <a:pPr algn="l" fontAlgn="b"/>
                      <a:r>
                        <a:rPr lang="en-US" sz="850" b="0" i="0" u="none" strike="noStrike">
                          <a:solidFill>
                            <a:srgbClr val="000000"/>
                          </a:solidFill>
                          <a:effectLst/>
                          <a:latin typeface="Calibri" panose="020F0502020204030204" pitchFamily="34" charset="0"/>
                        </a:rPr>
                        <a:t>19-20 Retirements Salary and Fringe Savings (Net)</a:t>
                      </a:r>
                    </a:p>
                  </a:txBody>
                  <a:tcPr marL="5652" marR="5652" marT="5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50" b="0" i="0" u="none" strike="noStrike" dirty="0">
                          <a:solidFill>
                            <a:srgbClr val="FF0000"/>
                          </a:solidFill>
                          <a:effectLst/>
                          <a:latin typeface="Calibri" panose="020F0502020204030204" pitchFamily="34" charset="0"/>
                        </a:rPr>
                        <a:t>($180,000)</a:t>
                      </a:r>
                    </a:p>
                  </a:txBody>
                  <a:tcPr marL="5652" marR="5652" marT="5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50" b="0" i="0" u="none" strike="noStrike" dirty="0">
                          <a:solidFill>
                            <a:srgbClr val="FF0000"/>
                          </a:solidFill>
                          <a:effectLst/>
                          <a:latin typeface="Calibri" panose="020F0502020204030204" pitchFamily="34" charset="0"/>
                        </a:rPr>
                        <a:t>($180,000)</a:t>
                      </a:r>
                    </a:p>
                  </a:txBody>
                  <a:tcPr marL="5652" marR="5652" marT="5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50" b="0" i="0" u="none" strike="noStrike" dirty="0">
                          <a:solidFill>
                            <a:srgbClr val="FF0000"/>
                          </a:solidFill>
                          <a:effectLst/>
                          <a:latin typeface="Calibri" panose="020F0502020204030204" pitchFamily="34" charset="0"/>
                        </a:rPr>
                        <a:t>($180,000)</a:t>
                      </a:r>
                    </a:p>
                  </a:txBody>
                  <a:tcPr marL="5652" marR="5652" marT="5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6043706"/>
                  </a:ext>
                </a:extLst>
              </a:tr>
              <a:tr h="235589">
                <a:tc>
                  <a:txBody>
                    <a:bodyPr/>
                    <a:lstStyle/>
                    <a:p>
                      <a:pPr algn="l" fontAlgn="b"/>
                      <a:r>
                        <a:rPr lang="en-US" sz="850" b="0" i="0" u="none" strike="noStrike" dirty="0">
                          <a:solidFill>
                            <a:srgbClr val="000000"/>
                          </a:solidFill>
                          <a:effectLst/>
                          <a:latin typeface="Calibri" panose="020F0502020204030204" pitchFamily="34" charset="0"/>
                        </a:rPr>
                        <a:t>19-20 Health Consortium Savings </a:t>
                      </a:r>
                      <a:r>
                        <a:rPr lang="en-US" sz="850" b="0" i="0" u="none" strike="noStrike" dirty="0">
                          <a:solidFill>
                            <a:srgbClr val="FF0000"/>
                          </a:solidFill>
                          <a:effectLst/>
                          <a:latin typeface="Calibri" panose="020F0502020204030204" pitchFamily="34" charset="0"/>
                        </a:rPr>
                        <a:t>(One year only)</a:t>
                      </a:r>
                    </a:p>
                  </a:txBody>
                  <a:tcPr marL="5652" marR="5652" marT="5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50" b="0" i="0" u="none" strike="noStrike">
                          <a:solidFill>
                            <a:srgbClr val="FF0000"/>
                          </a:solidFill>
                          <a:effectLst/>
                          <a:latin typeface="Calibri" panose="020F0502020204030204" pitchFamily="34" charset="0"/>
                        </a:rPr>
                        <a:t>($1,200,000)</a:t>
                      </a:r>
                    </a:p>
                  </a:txBody>
                  <a:tcPr marL="5652" marR="5652" marT="5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50" b="0" i="0" u="none" strike="noStrike" dirty="0">
                          <a:solidFill>
                            <a:srgbClr val="FF0000"/>
                          </a:solidFill>
                          <a:effectLst/>
                          <a:latin typeface="Calibri" panose="020F0502020204030204" pitchFamily="34" charset="0"/>
                        </a:rPr>
                        <a:t>($1,200,000)</a:t>
                      </a:r>
                    </a:p>
                  </a:txBody>
                  <a:tcPr marL="5652" marR="5652" marT="5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50" b="0" i="0" u="none" strike="noStrike" dirty="0">
                          <a:solidFill>
                            <a:srgbClr val="FF0000"/>
                          </a:solidFill>
                          <a:effectLst/>
                          <a:latin typeface="Calibri" panose="020F0502020204030204" pitchFamily="34" charset="0"/>
                        </a:rPr>
                        <a:t>($1,200,000)</a:t>
                      </a:r>
                    </a:p>
                  </a:txBody>
                  <a:tcPr marL="5652" marR="5652" marT="5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5999744"/>
                  </a:ext>
                </a:extLst>
              </a:tr>
              <a:tr h="123500">
                <a:tc>
                  <a:txBody>
                    <a:bodyPr/>
                    <a:lstStyle/>
                    <a:p>
                      <a:pPr algn="l" fontAlgn="b"/>
                      <a:r>
                        <a:rPr lang="en-US" sz="850" b="0" i="0" u="none" strike="noStrike">
                          <a:solidFill>
                            <a:srgbClr val="000000"/>
                          </a:solidFill>
                          <a:effectLst/>
                          <a:latin typeface="Calibri" panose="020F0502020204030204" pitchFamily="34" charset="0"/>
                        </a:rPr>
                        <a:t>19-20 ACSHIC 3 Yr Buy-in 20% Premium </a:t>
                      </a:r>
                    </a:p>
                  </a:txBody>
                  <a:tcPr marL="5652" marR="5652" marT="5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50" b="0" i="0" u="none" strike="noStrike">
                          <a:solidFill>
                            <a:srgbClr val="000000"/>
                          </a:solidFill>
                          <a:effectLst/>
                          <a:latin typeface="Calibri" panose="020F0502020204030204" pitchFamily="34" charset="0"/>
                        </a:rPr>
                        <a:t>$380,333 </a:t>
                      </a:r>
                    </a:p>
                  </a:txBody>
                  <a:tcPr marL="5652" marR="5652" marT="5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50" b="0" i="0" u="none" strike="noStrike">
                          <a:solidFill>
                            <a:srgbClr val="000000"/>
                          </a:solidFill>
                          <a:effectLst/>
                          <a:latin typeface="Calibri" panose="020F0502020204030204" pitchFamily="34" charset="0"/>
                        </a:rPr>
                        <a:t>$380,333 </a:t>
                      </a:r>
                    </a:p>
                  </a:txBody>
                  <a:tcPr marL="5652" marR="5652" marT="5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50" b="0" i="0" u="none" strike="noStrike" dirty="0">
                          <a:solidFill>
                            <a:srgbClr val="000000"/>
                          </a:solidFill>
                          <a:effectLst/>
                          <a:latin typeface="Calibri" panose="020F0502020204030204" pitchFamily="34" charset="0"/>
                        </a:rPr>
                        <a:t>$380,333 </a:t>
                      </a:r>
                    </a:p>
                  </a:txBody>
                  <a:tcPr marL="5652" marR="5652" marT="5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6664607"/>
                  </a:ext>
                </a:extLst>
              </a:tr>
              <a:tr h="123500">
                <a:tc>
                  <a:txBody>
                    <a:bodyPr/>
                    <a:lstStyle/>
                    <a:p>
                      <a:pPr algn="l" fontAlgn="b"/>
                      <a:r>
                        <a:rPr lang="en-US" sz="850" b="0" i="0" u="none" strike="noStrike">
                          <a:solidFill>
                            <a:srgbClr val="000000"/>
                          </a:solidFill>
                          <a:effectLst/>
                          <a:latin typeface="Calibri" panose="020F0502020204030204" pitchFamily="34" charset="0"/>
                        </a:rPr>
                        <a:t>18-19 IU1 Health Consortium Buy-out</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50" b="0" i="0" u="none" strike="noStrike">
                          <a:solidFill>
                            <a:srgbClr val="000000"/>
                          </a:solidFill>
                          <a:effectLst/>
                          <a:latin typeface="Calibri" panose="020F0502020204030204" pitchFamily="34" charset="0"/>
                        </a:rPr>
                        <a:t>$534,837 </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50" b="0" i="0" u="none" strike="noStrike">
                          <a:solidFill>
                            <a:srgbClr val="000000"/>
                          </a:solidFill>
                          <a:effectLst/>
                          <a:latin typeface="Calibri" panose="020F0502020204030204" pitchFamily="34" charset="0"/>
                        </a:rPr>
                        <a:t>$534,837 </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50" b="0" i="0" u="none" strike="noStrike" dirty="0">
                          <a:solidFill>
                            <a:srgbClr val="000000"/>
                          </a:solidFill>
                          <a:effectLst/>
                          <a:latin typeface="Calibri" panose="020F0502020204030204" pitchFamily="34" charset="0"/>
                        </a:rPr>
                        <a:t>$534,837 </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9327474"/>
                  </a:ext>
                </a:extLst>
              </a:tr>
              <a:tr h="126264">
                <a:tc>
                  <a:txBody>
                    <a:bodyPr/>
                    <a:lstStyle/>
                    <a:p>
                      <a:pPr algn="l" fontAlgn="b"/>
                      <a:r>
                        <a:rPr lang="en-US" sz="850" b="0" i="0" u="none" strike="noStrike">
                          <a:solidFill>
                            <a:srgbClr val="000000"/>
                          </a:solidFill>
                          <a:effectLst/>
                          <a:latin typeface="Calibri" panose="020F0502020204030204" pitchFamily="34" charset="0"/>
                        </a:rPr>
                        <a:t>19-20 Proposed Final Budget Expenditures</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50" b="0" i="0" u="none" strike="noStrike">
                          <a:solidFill>
                            <a:srgbClr val="000000"/>
                          </a:solidFill>
                          <a:effectLst/>
                          <a:latin typeface="Calibri" panose="020F0502020204030204" pitchFamily="34" charset="0"/>
                        </a:rPr>
                        <a:t>$54,758,124 </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50" b="0" i="0" u="none" strike="noStrike">
                          <a:solidFill>
                            <a:srgbClr val="000000"/>
                          </a:solidFill>
                          <a:effectLst/>
                          <a:latin typeface="Calibri" panose="020F0502020204030204" pitchFamily="34" charset="0"/>
                        </a:rPr>
                        <a:t>$54,758,124 </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50" b="0" i="0" u="none" strike="noStrike" dirty="0">
                          <a:solidFill>
                            <a:srgbClr val="000000"/>
                          </a:solidFill>
                          <a:effectLst/>
                          <a:latin typeface="Calibri" panose="020F0502020204030204" pitchFamily="34" charset="0"/>
                        </a:rPr>
                        <a:t>$54,758,124 </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5603599"/>
                  </a:ext>
                </a:extLst>
              </a:tr>
              <a:tr h="128439">
                <a:tc>
                  <a:txBody>
                    <a:bodyPr/>
                    <a:lstStyle/>
                    <a:p>
                      <a:pPr algn="l" fontAlgn="b"/>
                      <a:r>
                        <a:rPr lang="en-US" sz="850" b="0" i="0" u="none" strike="noStrike">
                          <a:solidFill>
                            <a:srgbClr val="000000"/>
                          </a:solidFill>
                          <a:effectLst/>
                          <a:latin typeface="Calibri" panose="020F0502020204030204" pitchFamily="34" charset="0"/>
                        </a:rPr>
                        <a:t>19-20 Decrease to Fund Balance</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50" b="0" i="0" u="none" strike="noStrike" dirty="0">
                          <a:solidFill>
                            <a:srgbClr val="FF0000"/>
                          </a:solidFill>
                          <a:effectLst/>
                          <a:latin typeface="Calibri" panose="020F0502020204030204" pitchFamily="34" charset="0"/>
                        </a:rPr>
                        <a:t>($1,759,218)</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fontAlgn="b"/>
                      <a:r>
                        <a:rPr lang="en-US" sz="850" b="0" i="0" u="none" strike="noStrike" dirty="0">
                          <a:solidFill>
                            <a:srgbClr val="FF0000"/>
                          </a:solidFill>
                          <a:effectLst/>
                          <a:latin typeface="Calibri" panose="020F0502020204030204" pitchFamily="34" charset="0"/>
                        </a:rPr>
                        <a:t>($1,461,190)</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fontAlgn="b"/>
                      <a:r>
                        <a:rPr lang="en-US" sz="850" b="0" i="0" u="none" strike="noStrike" dirty="0">
                          <a:solidFill>
                            <a:srgbClr val="FF0000"/>
                          </a:solidFill>
                          <a:effectLst/>
                          <a:latin typeface="Calibri" panose="020F0502020204030204" pitchFamily="34" charset="0"/>
                        </a:rPr>
                        <a:t>($1,249,747)</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extLst>
                  <a:ext uri="{0D108BD9-81ED-4DB2-BD59-A6C34878D82A}">
                    <a16:rowId xmlns:a16="http://schemas.microsoft.com/office/drawing/2014/main" val="2353413603"/>
                  </a:ext>
                </a:extLst>
              </a:tr>
              <a:tr h="128439">
                <a:tc>
                  <a:txBody>
                    <a:bodyPr/>
                    <a:lstStyle/>
                    <a:p>
                      <a:pPr algn="l" fontAlgn="b"/>
                      <a:r>
                        <a:rPr lang="en-US" sz="850" b="0" i="0" u="none" strike="noStrike" dirty="0">
                          <a:solidFill>
                            <a:srgbClr val="000000"/>
                          </a:solidFill>
                          <a:effectLst/>
                          <a:latin typeface="Calibri" panose="020F0502020204030204" pitchFamily="34" charset="0"/>
                        </a:rPr>
                        <a:t>6/30/20 Est Fund Bal with state increases</a:t>
                      </a:r>
                    </a:p>
                  </a:txBody>
                  <a:tcPr marL="5652" marR="5652" marT="5652" marB="0" anchor="b">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b"/>
                      <a:r>
                        <a:rPr lang="en-US" sz="850" b="0" i="0" u="none" strike="noStrike" dirty="0">
                          <a:solidFill>
                            <a:srgbClr val="000000"/>
                          </a:solidFill>
                          <a:effectLst/>
                          <a:latin typeface="Calibri" panose="020F0502020204030204" pitchFamily="34" charset="0"/>
                        </a:rPr>
                        <a:t>$963,592 </a:t>
                      </a:r>
                    </a:p>
                  </a:txBody>
                  <a:tcPr marL="5652" marR="5652" marT="5652" marB="0" anchor="b">
                    <a:lnL w="12700" cap="flat" cmpd="sng" algn="ctr">
                      <a:solidFill>
                        <a:srgbClr val="F79646"/>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66FF33"/>
                    </a:solidFill>
                  </a:tcPr>
                </a:tc>
                <a:tc>
                  <a:txBody>
                    <a:bodyPr/>
                    <a:lstStyle/>
                    <a:p>
                      <a:pPr algn="ctr" fontAlgn="b"/>
                      <a:r>
                        <a:rPr lang="en-US" sz="850" b="0" i="0" u="none" strike="noStrike">
                          <a:solidFill>
                            <a:srgbClr val="000000"/>
                          </a:solidFill>
                          <a:effectLst/>
                          <a:latin typeface="Calibri" panose="020F0502020204030204" pitchFamily="34" charset="0"/>
                        </a:rPr>
                        <a:t>$1,261,620 </a:t>
                      </a:r>
                    </a:p>
                  </a:txBody>
                  <a:tcPr marL="5652" marR="5652" marT="5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66FF33"/>
                    </a:solidFill>
                  </a:tcPr>
                </a:tc>
                <a:tc>
                  <a:txBody>
                    <a:bodyPr/>
                    <a:lstStyle/>
                    <a:p>
                      <a:pPr algn="ctr" fontAlgn="b"/>
                      <a:r>
                        <a:rPr lang="en-US" sz="850" b="0" i="0" u="none" strike="noStrike" dirty="0">
                          <a:solidFill>
                            <a:srgbClr val="000000"/>
                          </a:solidFill>
                          <a:effectLst/>
                          <a:latin typeface="Calibri" panose="020F0502020204030204" pitchFamily="34" charset="0"/>
                        </a:rPr>
                        <a:t>$1,473,063 </a:t>
                      </a:r>
                    </a:p>
                  </a:txBody>
                  <a:tcPr marL="5652" marR="5652" marT="5652" marB="0" anchor="b">
                    <a:lnL w="635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66FF33"/>
                    </a:solidFill>
                  </a:tcPr>
                </a:tc>
                <a:extLst>
                  <a:ext uri="{0D108BD9-81ED-4DB2-BD59-A6C34878D82A}">
                    <a16:rowId xmlns:a16="http://schemas.microsoft.com/office/drawing/2014/main" val="1144328881"/>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062869595"/>
              </p:ext>
            </p:extLst>
          </p:nvPr>
        </p:nvGraphicFramePr>
        <p:xfrm>
          <a:off x="3788110" y="3861923"/>
          <a:ext cx="4621876" cy="2809065"/>
        </p:xfrm>
        <a:graphic>
          <a:graphicData uri="http://schemas.openxmlformats.org/drawingml/2006/table">
            <a:tbl>
              <a:tblPr/>
              <a:tblGrid>
                <a:gridCol w="2434570">
                  <a:extLst>
                    <a:ext uri="{9D8B030D-6E8A-4147-A177-3AD203B41FA5}">
                      <a16:colId xmlns:a16="http://schemas.microsoft.com/office/drawing/2014/main" val="1857475189"/>
                    </a:ext>
                  </a:extLst>
                </a:gridCol>
                <a:gridCol w="729102">
                  <a:extLst>
                    <a:ext uri="{9D8B030D-6E8A-4147-A177-3AD203B41FA5}">
                      <a16:colId xmlns:a16="http://schemas.microsoft.com/office/drawing/2014/main" val="3268337297"/>
                    </a:ext>
                  </a:extLst>
                </a:gridCol>
                <a:gridCol w="729102">
                  <a:extLst>
                    <a:ext uri="{9D8B030D-6E8A-4147-A177-3AD203B41FA5}">
                      <a16:colId xmlns:a16="http://schemas.microsoft.com/office/drawing/2014/main" val="1379194650"/>
                    </a:ext>
                  </a:extLst>
                </a:gridCol>
                <a:gridCol w="729102">
                  <a:extLst>
                    <a:ext uri="{9D8B030D-6E8A-4147-A177-3AD203B41FA5}">
                      <a16:colId xmlns:a16="http://schemas.microsoft.com/office/drawing/2014/main" val="3527195824"/>
                    </a:ext>
                  </a:extLst>
                </a:gridCol>
              </a:tblGrid>
              <a:tr h="140011">
                <a:tc>
                  <a:txBody>
                    <a:bodyPr/>
                    <a:lstStyle/>
                    <a:p>
                      <a:pPr algn="l" fontAlgn="b"/>
                      <a:r>
                        <a:rPr lang="en-US" sz="1000" b="0" i="0" u="none" strike="noStrike" dirty="0">
                          <a:solidFill>
                            <a:srgbClr val="000000"/>
                          </a:solidFill>
                          <a:effectLst/>
                          <a:latin typeface="Calibri" panose="020F0502020204030204" pitchFamily="34" charset="0"/>
                        </a:rPr>
                        <a:t> </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7034" marR="7034" marT="70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7034" marR="7034" marT="7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 </a:t>
                      </a:r>
                    </a:p>
                  </a:txBody>
                  <a:tcPr marL="7034" marR="7034" marT="70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2080363"/>
                  </a:ext>
                </a:extLst>
              </a:tr>
              <a:tr h="140011">
                <a:tc>
                  <a:txBody>
                    <a:bodyPr/>
                    <a:lstStyle/>
                    <a:p>
                      <a:pPr algn="l" fontAlgn="b"/>
                      <a:r>
                        <a:rPr lang="en-US" sz="1000" b="0" i="0" u="none" strike="noStrike">
                          <a:solidFill>
                            <a:srgbClr val="000000"/>
                          </a:solidFill>
                          <a:effectLst/>
                          <a:latin typeface="Calibri" panose="020F0502020204030204" pitchFamily="34" charset="0"/>
                        </a:rPr>
                        <a:t>Potential tax revenue to be generated</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 </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$298,028 </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$509,471 </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9944411"/>
                  </a:ext>
                </a:extLst>
              </a:tr>
              <a:tr h="140011">
                <a:tc>
                  <a:txBody>
                    <a:bodyPr/>
                    <a:lstStyle/>
                    <a:p>
                      <a:pPr algn="l" fontAlgn="b"/>
                      <a:r>
                        <a:rPr lang="en-US" sz="1000" b="0" i="0" u="none" strike="noStrike" dirty="0">
                          <a:solidFill>
                            <a:srgbClr val="000000"/>
                          </a:solidFill>
                          <a:effectLst/>
                          <a:latin typeface="Calibri" panose="020F0502020204030204" pitchFamily="34" charset="0"/>
                        </a:rPr>
                        <a:t>Millage Increase</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0.5077</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0.8679</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6025488"/>
                  </a:ext>
                </a:extLst>
              </a:tr>
              <a:tr h="140011">
                <a:tc>
                  <a:txBody>
                    <a:bodyPr/>
                    <a:lstStyle/>
                    <a:p>
                      <a:pPr algn="l" fontAlgn="b"/>
                      <a:r>
                        <a:rPr lang="en-US" sz="1000" b="0" i="0" u="none" strike="noStrike" dirty="0">
                          <a:solidFill>
                            <a:srgbClr val="000000"/>
                          </a:solidFill>
                          <a:effectLst/>
                          <a:latin typeface="Calibri" panose="020F0502020204030204" pitchFamily="34" charset="0"/>
                        </a:rPr>
                        <a:t>Total Millage Rate</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14.93500</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15.44270</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15.80290</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2749850"/>
                  </a:ext>
                </a:extLst>
              </a:tr>
              <a:tr h="140011">
                <a:tc>
                  <a:txBody>
                    <a:bodyPr/>
                    <a:lstStyle/>
                    <a:p>
                      <a:pPr algn="l" fontAlgn="b"/>
                      <a:r>
                        <a:rPr lang="en-US" sz="1000" b="0" i="0" u="none" strike="noStrike">
                          <a:solidFill>
                            <a:srgbClr val="000000"/>
                          </a:solidFill>
                          <a:effectLst/>
                          <a:latin typeface="Calibri" panose="020F0502020204030204" pitchFamily="34" charset="0"/>
                        </a:rPr>
                        <a:t>Percentage Increase</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0.00%</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3.40%</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5.81%</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0742070"/>
                  </a:ext>
                </a:extLst>
              </a:tr>
              <a:tr h="140011">
                <a:tc>
                  <a:txBody>
                    <a:bodyPr/>
                    <a:lstStyle/>
                    <a:p>
                      <a:pPr algn="l" fontAlgn="b"/>
                      <a:r>
                        <a:rPr lang="en-US" sz="1000" b="0" i="0" u="none" strike="noStrike">
                          <a:solidFill>
                            <a:srgbClr val="000000"/>
                          </a:solidFill>
                          <a:effectLst/>
                          <a:latin typeface="Calibri" panose="020F0502020204030204" pitchFamily="34" charset="0"/>
                        </a:rPr>
                        <a:t> </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9202557"/>
                  </a:ext>
                </a:extLst>
              </a:tr>
              <a:tr h="140011">
                <a:tc>
                  <a:txBody>
                    <a:bodyPr/>
                    <a:lstStyle/>
                    <a:p>
                      <a:pPr algn="l" fontAlgn="b"/>
                      <a:endParaRPr lang="en-US" sz="1000" b="0" i="0" u="none" strike="noStrike">
                        <a:solidFill>
                          <a:srgbClr val="000000"/>
                        </a:solidFill>
                        <a:effectLst/>
                        <a:latin typeface="Calibri" panose="020F0502020204030204" pitchFamily="34" charset="0"/>
                      </a:endParaRPr>
                    </a:p>
                  </a:txBody>
                  <a:tcPr marL="7034" marR="7034" marT="703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7034" marR="7034" marT="703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7034" marR="7034" marT="703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7034" marR="7034" marT="7034"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63328804"/>
                  </a:ext>
                </a:extLst>
              </a:tr>
              <a:tr h="113244">
                <a:tc>
                  <a:txBody>
                    <a:bodyPr/>
                    <a:lstStyle/>
                    <a:p>
                      <a:pPr algn="l" fontAlgn="b"/>
                      <a:endParaRPr lang="en-US" sz="800" b="0" i="0" u="none" strike="noStrike">
                        <a:solidFill>
                          <a:srgbClr val="000000"/>
                        </a:solidFill>
                        <a:effectLst/>
                        <a:latin typeface="Calibri" panose="020F0502020204030204" pitchFamily="34" charset="0"/>
                      </a:endParaRPr>
                    </a:p>
                  </a:txBody>
                  <a:tcPr marL="7034" marR="7034" marT="703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34" marR="7034" marT="703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34" marR="7034" marT="703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34" marR="7034" marT="7034"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8347261"/>
                  </a:ext>
                </a:extLst>
              </a:tr>
              <a:tr h="113244">
                <a:tc>
                  <a:txBody>
                    <a:bodyPr/>
                    <a:lstStyle/>
                    <a:p>
                      <a:pPr algn="l" fontAlgn="b"/>
                      <a:r>
                        <a:rPr lang="en-US" sz="800" b="0" i="0" u="none" strike="noStrike" dirty="0">
                          <a:solidFill>
                            <a:srgbClr val="000000"/>
                          </a:solidFill>
                          <a:effectLst/>
                          <a:latin typeface="Calibri" panose="020F0502020204030204" pitchFamily="34" charset="0"/>
                        </a:rPr>
                        <a:t> </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800" b="1" i="0" u="none" strike="noStrike">
                          <a:solidFill>
                            <a:srgbClr val="000000"/>
                          </a:solidFill>
                          <a:effectLst/>
                          <a:latin typeface="Calibri" panose="020F0502020204030204" pitchFamily="34" charset="0"/>
                        </a:rPr>
                        <a:t>Assessed Values</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673649070"/>
                  </a:ext>
                </a:extLst>
              </a:tr>
              <a:tr h="113244">
                <a:tc>
                  <a:txBody>
                    <a:bodyPr/>
                    <a:lstStyle/>
                    <a:p>
                      <a:pPr algn="l" fontAlgn="b"/>
                      <a:r>
                        <a:rPr lang="en-US" sz="800" b="0" i="0" u="none" strike="noStrike">
                          <a:solidFill>
                            <a:srgbClr val="000000"/>
                          </a:solidFill>
                          <a:effectLst/>
                          <a:latin typeface="Calibri" panose="020F0502020204030204" pitchFamily="34" charset="0"/>
                        </a:rPr>
                        <a:t> </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1" i="0" u="none" strike="noStrike">
                          <a:solidFill>
                            <a:srgbClr val="000000"/>
                          </a:solidFill>
                          <a:effectLst/>
                          <a:latin typeface="Calibri" panose="020F0502020204030204" pitchFamily="34" charset="0"/>
                        </a:rPr>
                        <a:t>50,000</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effectLst/>
                          <a:latin typeface="Calibri" panose="020F0502020204030204" pitchFamily="34" charset="0"/>
                        </a:rPr>
                        <a:t>100,000</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2606903"/>
                  </a:ext>
                </a:extLst>
              </a:tr>
              <a:tr h="113244">
                <a:tc>
                  <a:txBody>
                    <a:bodyPr/>
                    <a:lstStyle/>
                    <a:p>
                      <a:pPr algn="l" fontAlgn="b"/>
                      <a:r>
                        <a:rPr lang="en-US" sz="800" b="0" i="0" u="none" strike="noStrike">
                          <a:solidFill>
                            <a:srgbClr val="000000"/>
                          </a:solidFill>
                          <a:effectLst/>
                          <a:latin typeface="Calibri" panose="020F0502020204030204" pitchFamily="34" charset="0"/>
                        </a:rPr>
                        <a:t> </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4365615"/>
                  </a:ext>
                </a:extLst>
              </a:tr>
              <a:tr h="113244">
                <a:tc>
                  <a:txBody>
                    <a:bodyPr/>
                    <a:lstStyle/>
                    <a:p>
                      <a:pPr algn="l" fontAlgn="b"/>
                      <a:r>
                        <a:rPr lang="en-US" sz="800" b="1" i="0" u="none" strike="noStrike">
                          <a:solidFill>
                            <a:srgbClr val="000000"/>
                          </a:solidFill>
                          <a:effectLst/>
                          <a:latin typeface="Calibri" panose="020F0502020204030204" pitchFamily="34" charset="0"/>
                        </a:rPr>
                        <a:t>Current Millage</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1" i="0" u="none" strike="noStrike">
                          <a:solidFill>
                            <a:srgbClr val="000000"/>
                          </a:solidFill>
                          <a:effectLst/>
                          <a:latin typeface="Calibri" panose="020F0502020204030204" pitchFamily="34" charset="0"/>
                        </a:rPr>
                        <a:t>14.9350</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1" i="0" u="none" strike="noStrike">
                          <a:solidFill>
                            <a:srgbClr val="000000"/>
                          </a:solidFill>
                          <a:effectLst/>
                          <a:latin typeface="Calibri" panose="020F0502020204030204" pitchFamily="34" charset="0"/>
                        </a:rPr>
                        <a:t>746.75</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1" i="0" u="none" strike="noStrike">
                          <a:solidFill>
                            <a:srgbClr val="000000"/>
                          </a:solidFill>
                          <a:effectLst/>
                          <a:latin typeface="Calibri" panose="020F0502020204030204" pitchFamily="34" charset="0"/>
                        </a:rPr>
                        <a:t>1,493.50</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87183011"/>
                  </a:ext>
                </a:extLst>
              </a:tr>
              <a:tr h="113244">
                <a:tc>
                  <a:txBody>
                    <a:bodyPr/>
                    <a:lstStyle/>
                    <a:p>
                      <a:pPr algn="l" fontAlgn="b"/>
                      <a:r>
                        <a:rPr lang="en-US" sz="800" b="0" i="0" u="none" strike="noStrike">
                          <a:solidFill>
                            <a:srgbClr val="000000"/>
                          </a:solidFill>
                          <a:effectLst/>
                          <a:latin typeface="Calibri" panose="020F0502020204030204" pitchFamily="34" charset="0"/>
                        </a:rPr>
                        <a:t> </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 </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79177368"/>
                  </a:ext>
                </a:extLst>
              </a:tr>
              <a:tr h="113244">
                <a:tc>
                  <a:txBody>
                    <a:bodyPr/>
                    <a:lstStyle/>
                    <a:p>
                      <a:pPr algn="l" fontAlgn="b"/>
                      <a:r>
                        <a:rPr lang="en-US" sz="800" b="0" i="0" u="none" strike="noStrike">
                          <a:solidFill>
                            <a:srgbClr val="000000"/>
                          </a:solidFill>
                          <a:effectLst/>
                          <a:latin typeface="Calibri" panose="020F0502020204030204" pitchFamily="34" charset="0"/>
                        </a:rPr>
                        <a:t>Increase up to 3.4% Index</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0.5077</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25.39</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50.77</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72648402"/>
                  </a:ext>
                </a:extLst>
              </a:tr>
              <a:tr h="113244">
                <a:tc>
                  <a:txBody>
                    <a:bodyPr/>
                    <a:lstStyle/>
                    <a:p>
                      <a:pPr algn="l" fontAlgn="b"/>
                      <a:r>
                        <a:rPr lang="en-US" sz="800" b="0" i="0" u="none" strike="noStrike">
                          <a:solidFill>
                            <a:srgbClr val="000000"/>
                          </a:solidFill>
                          <a:effectLst/>
                          <a:latin typeface="Calibri" panose="020F0502020204030204" pitchFamily="34" charset="0"/>
                        </a:rPr>
                        <a:t>Increase above the 3.4% Index</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0.3602</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18.02</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36.03</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9082546"/>
                  </a:ext>
                </a:extLst>
              </a:tr>
              <a:tr h="113244">
                <a:tc>
                  <a:txBody>
                    <a:bodyPr/>
                    <a:lstStyle/>
                    <a:p>
                      <a:pPr algn="l" fontAlgn="b"/>
                      <a:r>
                        <a:rPr lang="en-US" sz="800" b="0" i="0" u="none" strike="noStrike">
                          <a:solidFill>
                            <a:srgbClr val="000000"/>
                          </a:solidFill>
                          <a:effectLst/>
                          <a:latin typeface="Calibri" panose="020F0502020204030204" pitchFamily="34" charset="0"/>
                        </a:rPr>
                        <a:t>Total allowable millage increase</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0.8679</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800" b="0" i="0" u="none" strike="noStrike">
                          <a:solidFill>
                            <a:srgbClr val="000000"/>
                          </a:solidFill>
                          <a:effectLst/>
                          <a:latin typeface="Calibri" panose="020F0502020204030204" pitchFamily="34" charset="0"/>
                        </a:rPr>
                        <a:t>43.41</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800" b="0" i="0" u="none" strike="noStrike">
                          <a:solidFill>
                            <a:srgbClr val="000000"/>
                          </a:solidFill>
                          <a:effectLst/>
                          <a:latin typeface="Calibri" panose="020F0502020204030204" pitchFamily="34" charset="0"/>
                        </a:rPr>
                        <a:t>86.80</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17889608"/>
                  </a:ext>
                </a:extLst>
              </a:tr>
              <a:tr h="113244">
                <a:tc>
                  <a:txBody>
                    <a:bodyPr/>
                    <a:lstStyle/>
                    <a:p>
                      <a:pPr algn="l" fontAlgn="b"/>
                      <a:r>
                        <a:rPr lang="en-US" sz="800" b="0" i="0" u="none" strike="noStrike">
                          <a:solidFill>
                            <a:srgbClr val="000000"/>
                          </a:solidFill>
                          <a:effectLst/>
                          <a:latin typeface="Calibri" panose="020F0502020204030204" pitchFamily="34" charset="0"/>
                        </a:rPr>
                        <a:t> </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 </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43591647"/>
                  </a:ext>
                </a:extLst>
              </a:tr>
              <a:tr h="113244">
                <a:tc>
                  <a:txBody>
                    <a:bodyPr/>
                    <a:lstStyle/>
                    <a:p>
                      <a:pPr algn="l" fontAlgn="b"/>
                      <a:r>
                        <a:rPr lang="en-US" sz="800" b="1" i="0" u="none" strike="noStrike">
                          <a:solidFill>
                            <a:srgbClr val="000000"/>
                          </a:solidFill>
                          <a:effectLst/>
                          <a:latin typeface="Calibri" panose="020F0502020204030204" pitchFamily="34" charset="0"/>
                        </a:rPr>
                        <a:t>Estimated allowable millage rate for 2019-2020</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1" i="0" u="none" strike="noStrike">
                          <a:solidFill>
                            <a:srgbClr val="000000"/>
                          </a:solidFill>
                          <a:effectLst/>
                          <a:latin typeface="Calibri" panose="020F0502020204030204" pitchFamily="34" charset="0"/>
                        </a:rPr>
                        <a:t>15.8029</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1" i="0" u="none" strike="noStrike">
                          <a:solidFill>
                            <a:srgbClr val="000000"/>
                          </a:solidFill>
                          <a:effectLst/>
                          <a:latin typeface="Calibri" panose="020F0502020204030204" pitchFamily="34" charset="0"/>
                        </a:rPr>
                        <a:t>790.16</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1" i="0" u="none" strike="noStrike">
                          <a:solidFill>
                            <a:srgbClr val="000000"/>
                          </a:solidFill>
                          <a:effectLst/>
                          <a:latin typeface="Calibri" panose="020F0502020204030204" pitchFamily="34" charset="0"/>
                        </a:rPr>
                        <a:t>1,580.30</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19296903"/>
                  </a:ext>
                </a:extLst>
              </a:tr>
              <a:tr h="113244">
                <a:tc>
                  <a:txBody>
                    <a:bodyPr/>
                    <a:lstStyle/>
                    <a:p>
                      <a:pPr algn="l" fontAlgn="b"/>
                      <a:r>
                        <a:rPr lang="en-US" sz="800" b="0" i="0" u="none" strike="noStrike">
                          <a:solidFill>
                            <a:srgbClr val="000000"/>
                          </a:solidFill>
                          <a:effectLst/>
                          <a:latin typeface="Calibri" panose="020F0502020204030204" pitchFamily="34" charset="0"/>
                        </a:rPr>
                        <a:t> </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9172824"/>
                  </a:ext>
                </a:extLst>
              </a:tr>
              <a:tr h="145579">
                <a:tc>
                  <a:txBody>
                    <a:bodyPr/>
                    <a:lstStyle/>
                    <a:p>
                      <a:pPr algn="l" fontAlgn="b"/>
                      <a:r>
                        <a:rPr lang="en-US" sz="800" b="0" i="0" u="none" strike="noStrike" dirty="0">
                          <a:solidFill>
                            <a:srgbClr val="000000"/>
                          </a:solidFill>
                          <a:effectLst/>
                          <a:latin typeface="Calibri" panose="020F0502020204030204" pitchFamily="34" charset="0"/>
                        </a:rPr>
                        <a:t> </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5.81%</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5.81%</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5.81%</a:t>
                      </a:r>
                    </a:p>
                  </a:txBody>
                  <a:tcPr marL="7034" marR="7034" marT="70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3360024"/>
                  </a:ext>
                </a:extLst>
              </a:tr>
            </a:tbl>
          </a:graphicData>
        </a:graphic>
      </p:graphicFrame>
    </p:spTree>
    <p:extLst>
      <p:ext uri="{BB962C8B-B14F-4D97-AF65-F5344CB8AC3E}">
        <p14:creationId xmlns:p14="http://schemas.microsoft.com/office/powerpoint/2010/main" val="36446156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909" y="66917"/>
            <a:ext cx="5873774" cy="756043"/>
          </a:xfrm>
        </p:spPr>
        <p:txBody>
          <a:bodyPr>
            <a:normAutofit fontScale="90000"/>
          </a:bodyPr>
          <a:lstStyle/>
          <a:p>
            <a:r>
              <a:rPr lang="en-US" dirty="0" smtClean="0"/>
              <a:t>Summary of financial conditions</a:t>
            </a:r>
            <a:endParaRPr lang="en-US" dirty="0"/>
          </a:p>
        </p:txBody>
      </p:sp>
      <p:sp>
        <p:nvSpPr>
          <p:cNvPr id="3" name="Content Placeholder 2"/>
          <p:cNvSpPr>
            <a:spLocks noGrp="1"/>
          </p:cNvSpPr>
          <p:nvPr>
            <p:ph idx="1"/>
          </p:nvPr>
        </p:nvSpPr>
        <p:spPr>
          <a:xfrm>
            <a:off x="871449" y="964276"/>
            <a:ext cx="10449099" cy="6309360"/>
          </a:xfrm>
        </p:spPr>
        <p:txBody>
          <a:bodyPr>
            <a:normAutofit fontScale="55000" lnSpcReduction="20000"/>
          </a:bodyPr>
          <a:lstStyle/>
          <a:p>
            <a:pPr marL="457200" marR="0" indent="-457200">
              <a:spcBef>
                <a:spcPts val="0"/>
              </a:spcBef>
              <a:spcAft>
                <a:spcPts val="0"/>
              </a:spcAft>
            </a:pPr>
            <a:r>
              <a:rPr lang="en-US" sz="2100" dirty="0">
                <a:latin typeface="Cambria" panose="02040503050406030204" pitchFamily="18" charset="0"/>
                <a:ea typeface="MS Mincho"/>
                <a:cs typeface="Times New Roman" panose="02020603050405020304" pitchFamily="18" charset="0"/>
              </a:rPr>
              <a:t>For the current fiscal</a:t>
            </a:r>
            <a:r>
              <a:rPr lang="en-US" sz="2100" dirty="0">
                <a:solidFill>
                  <a:srgbClr val="C00000"/>
                </a:solidFill>
                <a:latin typeface="Cambria" panose="02040503050406030204" pitchFamily="18" charset="0"/>
                <a:ea typeface="MS Mincho"/>
                <a:cs typeface="Times New Roman" panose="02020603050405020304" pitchFamily="18" charset="0"/>
              </a:rPr>
              <a:t> </a:t>
            </a:r>
            <a:r>
              <a:rPr lang="en-US" sz="2100" dirty="0">
                <a:latin typeface="Cambria" panose="02040503050406030204" pitchFamily="18" charset="0"/>
                <a:ea typeface="MS Mincho"/>
                <a:cs typeface="Times New Roman" panose="02020603050405020304" pitchFamily="18" charset="0"/>
              </a:rPr>
              <a:t>year 2018-19, $2,088,970 of fund balance was used to balance the budget.  Professional salary increases were included into this year’s budget.   So we are favorable to budget in this category since we have no settlement with the teachers.</a:t>
            </a:r>
          </a:p>
          <a:p>
            <a:pPr marL="0" marR="0" indent="0">
              <a:spcBef>
                <a:spcPts val="0"/>
              </a:spcBef>
              <a:spcAft>
                <a:spcPts val="0"/>
              </a:spcAft>
              <a:buNone/>
            </a:pPr>
            <a:r>
              <a:rPr lang="en-US" sz="2100" dirty="0">
                <a:latin typeface="Cambria" panose="02040503050406030204" pitchFamily="18" charset="0"/>
                <a:ea typeface="MS Mincho"/>
                <a:cs typeface="Times New Roman" panose="02020603050405020304" pitchFamily="18" charset="0"/>
              </a:rPr>
              <a:t> </a:t>
            </a:r>
          </a:p>
          <a:p>
            <a:pPr marL="457200" marR="0">
              <a:spcBef>
                <a:spcPts val="0"/>
              </a:spcBef>
              <a:spcAft>
                <a:spcPts val="0"/>
              </a:spcAft>
            </a:pPr>
            <a:r>
              <a:rPr lang="en-US" sz="2100" dirty="0">
                <a:latin typeface="Cambria" panose="02040503050406030204" pitchFamily="18" charset="0"/>
                <a:ea typeface="MS Mincho"/>
                <a:cs typeface="Times New Roman" panose="02020603050405020304" pitchFamily="18" charset="0"/>
              </a:rPr>
              <a:t>The budget for 2019-20 has expenditures $2,478,538 greater than revenues.  With no reductions in labor, programs or other expenses and no tax increase, the fund balance will be basically </a:t>
            </a:r>
            <a:r>
              <a:rPr lang="en-US" sz="2100" dirty="0" smtClean="0">
                <a:latin typeface="Cambria" panose="02040503050406030204" pitchFamily="18" charset="0"/>
                <a:ea typeface="MS Mincho"/>
                <a:cs typeface="Times New Roman" panose="02020603050405020304" pitchFamily="18" charset="0"/>
              </a:rPr>
              <a:t>depleted; </a:t>
            </a:r>
            <a:r>
              <a:rPr lang="en-US" sz="2100" dirty="0">
                <a:latin typeface="Cambria" panose="02040503050406030204" pitchFamily="18" charset="0"/>
                <a:ea typeface="MS Mincho"/>
                <a:cs typeface="Times New Roman" panose="02020603050405020304" pitchFamily="18" charset="0"/>
              </a:rPr>
              <a:t>less than $250K at the end of 2019-20.  This time next year, preparing the 2020-21 budget would result in a deficit of approximately $2.8M or greater.  Needless to say, our district could</a:t>
            </a:r>
            <a:r>
              <a:rPr lang="en-US" sz="2100" dirty="0">
                <a:solidFill>
                  <a:srgbClr val="C00000"/>
                </a:solidFill>
                <a:latin typeface="Cambria" panose="02040503050406030204" pitchFamily="18" charset="0"/>
                <a:ea typeface="MS Mincho"/>
                <a:cs typeface="Times New Roman" panose="02020603050405020304" pitchFamily="18" charset="0"/>
              </a:rPr>
              <a:t> </a:t>
            </a:r>
            <a:r>
              <a:rPr lang="en-US" sz="2100" dirty="0">
                <a:latin typeface="Cambria" panose="02040503050406030204" pitchFamily="18" charset="0"/>
                <a:ea typeface="MS Mincho"/>
                <a:cs typeface="Times New Roman" panose="02020603050405020304" pitchFamily="18" charset="0"/>
              </a:rPr>
              <a:t>become a financially distressed school district.  </a:t>
            </a:r>
          </a:p>
          <a:p>
            <a:pPr marR="0" indent="0">
              <a:spcBef>
                <a:spcPts val="0"/>
              </a:spcBef>
              <a:spcAft>
                <a:spcPts val="0"/>
              </a:spcAft>
              <a:buNone/>
            </a:pPr>
            <a:r>
              <a:rPr lang="en-US" sz="2100" dirty="0">
                <a:latin typeface="Cambria" panose="02040503050406030204" pitchFamily="18" charset="0"/>
                <a:ea typeface="MS Mincho"/>
                <a:cs typeface="Times New Roman" panose="02020603050405020304" pitchFamily="18" charset="0"/>
              </a:rPr>
              <a:t> </a:t>
            </a:r>
          </a:p>
          <a:p>
            <a:pPr marL="457200" marR="0">
              <a:spcBef>
                <a:spcPts val="0"/>
              </a:spcBef>
              <a:spcAft>
                <a:spcPts val="0"/>
              </a:spcAft>
            </a:pPr>
            <a:r>
              <a:rPr lang="en-US" sz="2100" dirty="0">
                <a:latin typeface="Cambria" panose="02040503050406030204" pitchFamily="18" charset="0"/>
                <a:ea typeface="MS Mincho"/>
                <a:cs typeface="Times New Roman" panose="02020603050405020304" pitchFamily="18" charset="0"/>
              </a:rPr>
              <a:t>I’ve enclosed a five-page review by the Education Law Center explaining the ramifications of the School District Financial Recovery Law – Act 141.  </a:t>
            </a:r>
            <a:r>
              <a:rPr lang="en-US" sz="2100" b="1" u="sng" dirty="0">
                <a:latin typeface="Cambria" panose="02040503050406030204" pitchFamily="18" charset="0"/>
                <a:ea typeface="MS Mincho"/>
                <a:cs typeface="Times New Roman" panose="02020603050405020304" pitchFamily="18" charset="0"/>
              </a:rPr>
              <a:t>We can govern ourselves and must take all necessary measures to get our district back to a balanced budget without using fund balance.  I am recommending a tax increase to the total allowable (index + exceptions), proceed with the intent to furlough, make as many reductions to staff through attrition as possible and continue to reduce as many expenses as possible.  We need to stop the hemorrhaging now. </a:t>
            </a:r>
            <a:r>
              <a:rPr lang="en-US" sz="2100" b="1" u="sng" dirty="0" smtClean="0">
                <a:latin typeface="Cambria" panose="02040503050406030204" pitchFamily="18" charset="0"/>
                <a:ea typeface="MS Mincho"/>
                <a:cs typeface="Times New Roman" panose="02020603050405020304" pitchFamily="18" charset="0"/>
              </a:rPr>
              <a:t/>
            </a:r>
            <a:br>
              <a:rPr lang="en-US" sz="2100" b="1" u="sng" dirty="0" smtClean="0">
                <a:latin typeface="Cambria" panose="02040503050406030204" pitchFamily="18" charset="0"/>
                <a:ea typeface="MS Mincho"/>
                <a:cs typeface="Times New Roman" panose="02020603050405020304" pitchFamily="18" charset="0"/>
              </a:rPr>
            </a:br>
            <a:endParaRPr lang="en-US" sz="2100" b="1" u="sng" dirty="0">
              <a:latin typeface="Cambria" panose="02040503050406030204" pitchFamily="18" charset="0"/>
              <a:ea typeface="MS Mincho"/>
              <a:cs typeface="Times New Roman" panose="02020603050405020304" pitchFamily="18" charset="0"/>
            </a:endParaRPr>
          </a:p>
          <a:p>
            <a:pPr marL="457200">
              <a:spcBef>
                <a:spcPts val="0"/>
              </a:spcBef>
            </a:pPr>
            <a:r>
              <a:rPr lang="en-US" sz="2100" dirty="0">
                <a:latin typeface="Cambria" panose="02040503050406030204" pitchFamily="18" charset="0"/>
                <a:ea typeface="Cambria" panose="02040503050406030204" pitchFamily="18" charset="0"/>
              </a:rPr>
              <a:t>I would strongly recommend an 8% fund balance or $4.4 million.  Higher aid ratio districts like ours cannot generate the type of real estate taxes that a lower aid ratio district can generate.  Under no circumstance should our fund balance fall below 4% or $2.2 million, necessitating a tax increase above the index</a:t>
            </a:r>
            <a:r>
              <a:rPr lang="en-US" sz="2100" dirty="0" smtClean="0">
                <a:latin typeface="Cambria" panose="02040503050406030204" pitchFamily="18" charset="0"/>
                <a:ea typeface="Cambria" panose="02040503050406030204" pitchFamily="18" charset="0"/>
              </a:rPr>
              <a:t>.</a:t>
            </a:r>
            <a:endParaRPr lang="en-US" sz="2100" dirty="0">
              <a:latin typeface="Cambria" panose="02040503050406030204" pitchFamily="18" charset="0"/>
              <a:ea typeface="Cambria" panose="02040503050406030204" pitchFamily="18" charset="0"/>
              <a:cs typeface="Times New Roman" panose="02020603050405020304" pitchFamily="18" charset="0"/>
            </a:endParaRPr>
          </a:p>
          <a:p>
            <a:pPr marR="0" indent="0">
              <a:spcBef>
                <a:spcPts val="0"/>
              </a:spcBef>
              <a:spcAft>
                <a:spcPts val="0"/>
              </a:spcAft>
              <a:buNone/>
            </a:pPr>
            <a:r>
              <a:rPr lang="en-US" sz="2100" b="1" dirty="0">
                <a:latin typeface="Cambria" panose="02040503050406030204" pitchFamily="18" charset="0"/>
                <a:ea typeface="MS Mincho"/>
                <a:cs typeface="Times New Roman" panose="02020603050405020304" pitchFamily="18" charset="0"/>
              </a:rPr>
              <a:t> </a:t>
            </a:r>
            <a:endParaRPr lang="en-US" sz="2100" dirty="0">
              <a:latin typeface="Cambria" panose="02040503050406030204" pitchFamily="18" charset="0"/>
              <a:ea typeface="MS Mincho"/>
              <a:cs typeface="Times New Roman" panose="02020603050405020304" pitchFamily="18" charset="0"/>
            </a:endParaRPr>
          </a:p>
          <a:p>
            <a:pPr marL="457200" marR="0">
              <a:spcBef>
                <a:spcPts val="0"/>
              </a:spcBef>
              <a:spcAft>
                <a:spcPts val="0"/>
              </a:spcAft>
            </a:pPr>
            <a:r>
              <a:rPr lang="en-US" sz="2100" dirty="0">
                <a:latin typeface="Cambria" panose="02040503050406030204" pitchFamily="18" charset="0"/>
                <a:ea typeface="MS Mincho"/>
                <a:cs typeface="Times New Roman" panose="02020603050405020304" pitchFamily="18" charset="0"/>
              </a:rPr>
              <a:t>With higher costs and limited dollars, we must cut costs to balance the budget each year.  Again, we reduce costs by (a) eliminating certain programs, courses, and reducing other costs and/or (b) reducing the number of teachers, administrators, aides, custodians and secretaries.  </a:t>
            </a:r>
          </a:p>
          <a:p>
            <a:pPr marR="0" indent="0">
              <a:spcBef>
                <a:spcPts val="0"/>
              </a:spcBef>
              <a:spcAft>
                <a:spcPts val="0"/>
              </a:spcAft>
              <a:buNone/>
            </a:pPr>
            <a:r>
              <a:rPr lang="en-US" sz="2100" b="1" dirty="0">
                <a:latin typeface="Cambria" panose="02040503050406030204" pitchFamily="18" charset="0"/>
                <a:ea typeface="MS Mincho"/>
                <a:cs typeface="Times New Roman" panose="02020603050405020304" pitchFamily="18" charset="0"/>
              </a:rPr>
              <a:t> </a:t>
            </a:r>
            <a:endParaRPr lang="en-US" sz="2100" dirty="0">
              <a:latin typeface="Cambria" panose="02040503050406030204" pitchFamily="18" charset="0"/>
              <a:ea typeface="MS Mincho"/>
              <a:cs typeface="Times New Roman" panose="02020603050405020304" pitchFamily="18" charset="0"/>
            </a:endParaRPr>
          </a:p>
          <a:p>
            <a:pPr marL="457200" marR="0">
              <a:spcBef>
                <a:spcPts val="0"/>
              </a:spcBef>
              <a:spcAft>
                <a:spcPts val="0"/>
              </a:spcAft>
            </a:pPr>
            <a:r>
              <a:rPr lang="en-US" sz="2100" dirty="0">
                <a:latin typeface="Cambria" panose="02040503050406030204" pitchFamily="18" charset="0"/>
                <a:ea typeface="MS Mincho"/>
                <a:cs typeface="Times New Roman" panose="02020603050405020304" pitchFamily="18" charset="0"/>
              </a:rPr>
              <a:t>The recommendations I have made will create anxiety in the community and among our staff.  My major effort is to see that we not only maintain an outstanding school system but that we continue to improve where necessary.  I am convinced that in order to do so we must shrink our facilities, and ultimately our staff, if we are to provide a full range of fine programs and services.  I am also convinced that we must have an intellectual long-range plan to accomplish this, if we are to avoid the annual attempts to “nickel and dime” our allocations and programs by annual budget cuts.</a:t>
            </a:r>
            <a:r>
              <a:rPr lang="en-US" sz="2100" dirty="0">
                <a:solidFill>
                  <a:srgbClr val="C00000"/>
                </a:solidFill>
                <a:latin typeface="Cambria" panose="02040503050406030204" pitchFamily="18" charset="0"/>
                <a:ea typeface="MS Mincho"/>
                <a:cs typeface="Times New Roman" panose="02020603050405020304" pitchFamily="18" charset="0"/>
              </a:rPr>
              <a:t>  </a:t>
            </a:r>
            <a:endParaRPr lang="en-US" sz="2100" dirty="0">
              <a:latin typeface="Cambria" panose="02040503050406030204" pitchFamily="18" charset="0"/>
              <a:ea typeface="MS Mincho"/>
              <a:cs typeface="Times New Roman" panose="02020603050405020304" pitchFamily="18" charset="0"/>
            </a:endParaRPr>
          </a:p>
          <a:p>
            <a:pPr marL="0" marR="0">
              <a:spcBef>
                <a:spcPts val="0"/>
              </a:spcBef>
              <a:spcAft>
                <a:spcPts val="0"/>
              </a:spcAft>
            </a:pPr>
            <a:endParaRPr lang="en-US" sz="2100" dirty="0">
              <a:latin typeface="Cambria" panose="02040503050406030204" pitchFamily="18" charset="0"/>
              <a:ea typeface="MS Mincho"/>
              <a:cs typeface="Times New Roman" panose="02020603050405020304" pitchFamily="18" charset="0"/>
            </a:endParaRPr>
          </a:p>
          <a:p>
            <a:pPr marL="457200" marR="0">
              <a:spcBef>
                <a:spcPts val="0"/>
              </a:spcBef>
              <a:spcAft>
                <a:spcPts val="0"/>
              </a:spcAft>
            </a:pPr>
            <a:r>
              <a:rPr lang="en-US" sz="2100" dirty="0">
                <a:latin typeface="Cambria" panose="02040503050406030204" pitchFamily="18" charset="0"/>
                <a:ea typeface="MS Mincho"/>
                <a:cs typeface="Times New Roman" panose="02020603050405020304" pitchFamily="18" charset="0"/>
              </a:rPr>
              <a:t>The amazing thing about Act 141 is that if a Chief Recovery Officer (CRO) is appointed by the Secretary of Education, aside from serving at the pleasure of the Secretary, Act 141 does not specify any oversight or accountability for the CRO.  Rather than restore some of the severe education funding cuts from the past, Act 141 only allows school districts in Financial Recovery Status to request loans.  Act 141 does not provide for direct financial aid to financially troubled school districts.  If the school board fails to maintain the objectives of the recovery plan established by the CRO, the Secretary of Education will petition the court of common pleas for the appointment of a receiver.  </a:t>
            </a:r>
          </a:p>
          <a:p>
            <a:pPr marR="0" indent="0">
              <a:spcBef>
                <a:spcPts val="0"/>
              </a:spcBef>
              <a:spcAft>
                <a:spcPts val="0"/>
              </a:spcAft>
              <a:buNone/>
            </a:pPr>
            <a:r>
              <a:rPr lang="en-US" sz="2100" dirty="0">
                <a:latin typeface="Cambria" panose="02040503050406030204" pitchFamily="18" charset="0"/>
                <a:ea typeface="MS Mincho"/>
                <a:cs typeface="Times New Roman" panose="02020603050405020304" pitchFamily="18" charset="0"/>
              </a:rPr>
              <a:t> </a:t>
            </a:r>
          </a:p>
          <a:p>
            <a:pPr marL="457200" marR="0">
              <a:spcBef>
                <a:spcPts val="0"/>
              </a:spcBef>
              <a:spcAft>
                <a:spcPts val="0"/>
              </a:spcAft>
            </a:pPr>
            <a:r>
              <a:rPr lang="en-US" sz="2100" dirty="0">
                <a:latin typeface="Cambria" panose="02040503050406030204" pitchFamily="18" charset="0"/>
                <a:ea typeface="MS Mincho"/>
                <a:cs typeface="Times New Roman" panose="02020603050405020304" pitchFamily="18" charset="0"/>
              </a:rPr>
              <a:t>A receiver is appointed by the Secretary and approved by the court.  By assuming all the powers and duties of the CRO </a:t>
            </a:r>
            <a:r>
              <a:rPr lang="en-US" sz="2100" b="1" u="sng" dirty="0">
                <a:latin typeface="Cambria" panose="02040503050406030204" pitchFamily="18" charset="0"/>
                <a:ea typeface="MS Mincho"/>
                <a:cs typeface="Times New Roman" panose="02020603050405020304" pitchFamily="18" charset="0"/>
              </a:rPr>
              <a:t>and</a:t>
            </a:r>
            <a:r>
              <a:rPr lang="en-US" sz="2100" dirty="0">
                <a:latin typeface="Cambria" panose="02040503050406030204" pitchFamily="18" charset="0"/>
                <a:ea typeface="MS Mincho"/>
                <a:cs typeface="Times New Roman" panose="02020603050405020304" pitchFamily="18" charset="0"/>
              </a:rPr>
              <a:t> the school board, the receiver has even more power than the CRO.</a:t>
            </a:r>
          </a:p>
          <a:p>
            <a:pPr marL="457200" marR="0">
              <a:spcBef>
                <a:spcPts val="0"/>
              </a:spcBef>
              <a:spcAft>
                <a:spcPts val="0"/>
              </a:spcAft>
            </a:pPr>
            <a:endParaRPr lang="en-US" sz="2100" dirty="0">
              <a:latin typeface="Cambria" panose="02040503050406030204" pitchFamily="18" charset="0"/>
              <a:ea typeface="MS Mincho"/>
              <a:cs typeface="Times New Roman" panose="02020603050405020304" pitchFamily="18" charset="0"/>
            </a:endParaRPr>
          </a:p>
          <a:p>
            <a:pPr marL="457200" marR="0">
              <a:spcBef>
                <a:spcPts val="0"/>
              </a:spcBef>
              <a:spcAft>
                <a:spcPts val="0"/>
              </a:spcAft>
            </a:pPr>
            <a:r>
              <a:rPr lang="en-US" sz="2100" b="1" dirty="0">
                <a:latin typeface="Cambria" panose="02040503050406030204" pitchFamily="18" charset="0"/>
                <a:ea typeface="MS Mincho"/>
                <a:cs typeface="Times New Roman" panose="02020603050405020304" pitchFamily="18" charset="0"/>
              </a:rPr>
              <a:t>Local school districts are destined to either run by themselves or have someone run them appointed by the agency causing the problem!</a:t>
            </a:r>
            <a:endParaRPr lang="en-US" sz="2100" dirty="0">
              <a:latin typeface="Cambria" panose="02040503050406030204" pitchFamily="18" charset="0"/>
              <a:ea typeface="MS Mincho"/>
              <a:cs typeface="Times New Roman" panose="02020603050405020304" pitchFamily="18" charset="0"/>
            </a:endParaRPr>
          </a:p>
          <a:p>
            <a:pPr marR="0" indent="0">
              <a:spcBef>
                <a:spcPts val="0"/>
              </a:spcBef>
              <a:spcAft>
                <a:spcPts val="0"/>
              </a:spcAft>
              <a:buNone/>
            </a:pPr>
            <a:r>
              <a:rPr lang="en-US" sz="2100" b="1" dirty="0">
                <a:latin typeface="Cambria" panose="02040503050406030204" pitchFamily="18" charset="0"/>
                <a:ea typeface="MS Mincho"/>
                <a:cs typeface="Times New Roman" panose="02020603050405020304" pitchFamily="18" charset="0"/>
              </a:rPr>
              <a:t> </a:t>
            </a:r>
            <a:endParaRPr lang="en-US" sz="2100" dirty="0">
              <a:latin typeface="Cambria" panose="02040503050406030204" pitchFamily="18" charset="0"/>
              <a:ea typeface="MS Mincho"/>
              <a:cs typeface="Times New Roman" panose="02020603050405020304" pitchFamily="18" charset="0"/>
            </a:endParaRPr>
          </a:p>
          <a:p>
            <a:pPr marL="457200" marR="0">
              <a:spcBef>
                <a:spcPts val="0"/>
              </a:spcBef>
              <a:spcAft>
                <a:spcPts val="0"/>
              </a:spcAft>
            </a:pPr>
            <a:r>
              <a:rPr lang="en-US" sz="2100" b="1" dirty="0">
                <a:latin typeface="Cambria" panose="02040503050406030204" pitchFamily="18" charset="0"/>
                <a:ea typeface="MS Mincho"/>
                <a:cs typeface="Times New Roman" panose="02020603050405020304" pitchFamily="18" charset="0"/>
              </a:rPr>
              <a:t>Thank you and let’s get this done!  We can do it!!</a:t>
            </a:r>
            <a:endParaRPr lang="en-US" sz="2100" dirty="0">
              <a:latin typeface="Cambria" panose="02040503050406030204" pitchFamily="18" charset="0"/>
              <a:ea typeface="MS Mincho"/>
              <a:cs typeface="Times New Roman" panose="02020603050405020304" pitchFamily="18" charset="0"/>
            </a:endParaRPr>
          </a:p>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pPr/>
              <a:t>38</a:t>
            </a:fld>
            <a:endParaRPr lang="en-US" dirty="0"/>
          </a:p>
        </p:txBody>
      </p:sp>
    </p:spTree>
    <p:extLst>
      <p:ext uri="{BB962C8B-B14F-4D97-AF65-F5344CB8AC3E}">
        <p14:creationId xmlns:p14="http://schemas.microsoft.com/office/powerpoint/2010/main" val="7832458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62051" y="606829"/>
            <a:ext cx="8304414" cy="6186309"/>
          </a:xfrm>
          <a:prstGeom prst="rect">
            <a:avLst/>
          </a:prstGeom>
          <a:noFill/>
        </p:spPr>
        <p:txBody>
          <a:bodyPr wrap="square" rtlCol="0">
            <a:spAutoFit/>
          </a:bodyPr>
          <a:lstStyle/>
          <a:p>
            <a:r>
              <a:rPr lang="en-US" dirty="0"/>
              <a:t>The first half of my life was spent in the private sector.  VW’s philosophy was posted for employees to subscribe.  I believe the philosophy is as appropriate to schools as it is to business, and I have chosen to substitute the word student for customer:</a:t>
            </a:r>
          </a:p>
          <a:p>
            <a:r>
              <a:rPr lang="en-US" dirty="0"/>
              <a:t> </a:t>
            </a:r>
          </a:p>
          <a:p>
            <a:r>
              <a:rPr lang="en-US" dirty="0"/>
              <a:t>A </a:t>
            </a:r>
            <a:r>
              <a:rPr lang="en-US" i="1" dirty="0"/>
              <a:t>student</a:t>
            </a:r>
            <a:r>
              <a:rPr lang="en-US" dirty="0"/>
              <a:t> is the most important person in any </a:t>
            </a:r>
            <a:r>
              <a:rPr lang="en-US" i="1" dirty="0"/>
              <a:t>school</a:t>
            </a:r>
            <a:r>
              <a:rPr lang="en-US" dirty="0"/>
              <a:t>.</a:t>
            </a:r>
          </a:p>
          <a:p>
            <a:r>
              <a:rPr lang="en-US" dirty="0"/>
              <a:t> </a:t>
            </a:r>
          </a:p>
          <a:p>
            <a:r>
              <a:rPr lang="en-US" dirty="0"/>
              <a:t>A </a:t>
            </a:r>
            <a:r>
              <a:rPr lang="en-US" i="1" dirty="0"/>
              <a:t>student</a:t>
            </a:r>
            <a:r>
              <a:rPr lang="en-US" dirty="0"/>
              <a:t> is not an interruption of our work – the </a:t>
            </a:r>
            <a:r>
              <a:rPr lang="en-US" i="1" dirty="0"/>
              <a:t>student</a:t>
            </a:r>
            <a:r>
              <a:rPr lang="en-US" dirty="0"/>
              <a:t> is the purpose of it.</a:t>
            </a:r>
          </a:p>
          <a:p>
            <a:r>
              <a:rPr lang="en-US" dirty="0"/>
              <a:t> </a:t>
            </a:r>
          </a:p>
          <a:p>
            <a:r>
              <a:rPr lang="en-US" dirty="0"/>
              <a:t>A </a:t>
            </a:r>
            <a:r>
              <a:rPr lang="en-US" i="1" dirty="0"/>
              <a:t>student</a:t>
            </a:r>
            <a:r>
              <a:rPr lang="en-US" dirty="0"/>
              <a:t> is not just a statistic. The </a:t>
            </a:r>
            <a:r>
              <a:rPr lang="en-US" i="1" dirty="0"/>
              <a:t>student</a:t>
            </a:r>
            <a:r>
              <a:rPr lang="en-US" dirty="0"/>
              <a:t> is a flesh-and-blood human being with feelings and emotions like ourselves.</a:t>
            </a:r>
          </a:p>
          <a:p>
            <a:r>
              <a:rPr lang="en-US" dirty="0"/>
              <a:t> </a:t>
            </a:r>
          </a:p>
          <a:p>
            <a:r>
              <a:rPr lang="en-US" dirty="0"/>
              <a:t>A </a:t>
            </a:r>
            <a:r>
              <a:rPr lang="en-US" i="1" dirty="0"/>
              <a:t>student</a:t>
            </a:r>
            <a:r>
              <a:rPr lang="en-US" dirty="0"/>
              <a:t> is one who comes to us with needs and/or wants.  It is our job to fill them.</a:t>
            </a:r>
          </a:p>
          <a:p>
            <a:r>
              <a:rPr lang="en-US" dirty="0"/>
              <a:t> </a:t>
            </a:r>
          </a:p>
          <a:p>
            <a:r>
              <a:rPr lang="en-US" dirty="0"/>
              <a:t>A </a:t>
            </a:r>
            <a:r>
              <a:rPr lang="en-US" i="1" dirty="0"/>
              <a:t>student</a:t>
            </a:r>
            <a:r>
              <a:rPr lang="en-US" dirty="0"/>
              <a:t> is deserving of the most courteous and attentive treatment that we can provide.</a:t>
            </a:r>
          </a:p>
          <a:p>
            <a:r>
              <a:rPr lang="en-US" dirty="0"/>
              <a:t> </a:t>
            </a:r>
          </a:p>
          <a:p>
            <a:r>
              <a:rPr lang="en-US" dirty="0"/>
              <a:t>A </a:t>
            </a:r>
            <a:r>
              <a:rPr lang="en-US" i="1" dirty="0"/>
              <a:t>student</a:t>
            </a:r>
            <a:r>
              <a:rPr lang="en-US" dirty="0"/>
              <a:t> is the lifeblood of this and every other </a:t>
            </a:r>
            <a:r>
              <a:rPr lang="en-US" i="1" dirty="0"/>
              <a:t>school.</a:t>
            </a:r>
            <a:r>
              <a:rPr lang="en-US" dirty="0"/>
              <a:t>  Without </a:t>
            </a:r>
            <a:r>
              <a:rPr lang="en-US" i="1" dirty="0"/>
              <a:t>students,</a:t>
            </a:r>
            <a:r>
              <a:rPr lang="en-US" dirty="0"/>
              <a:t> we would have to close our doors.</a:t>
            </a:r>
          </a:p>
          <a:p>
            <a:r>
              <a:rPr lang="en-US" dirty="0"/>
              <a:t> </a:t>
            </a:r>
          </a:p>
          <a:p>
            <a:r>
              <a:rPr lang="en-US" dirty="0"/>
              <a:t>“From the desk where I sit, the answer to all world problems is found in a single word.  That word is </a:t>
            </a:r>
            <a:r>
              <a:rPr lang="en-US" i="1" dirty="0"/>
              <a:t>education</a:t>
            </a:r>
            <a:r>
              <a:rPr lang="en-US" dirty="0"/>
              <a:t>.”</a:t>
            </a:r>
          </a:p>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39</a:t>
            </a:fld>
            <a:endParaRPr lang="en-US" dirty="0"/>
          </a:p>
        </p:txBody>
      </p:sp>
    </p:spTree>
    <p:extLst>
      <p:ext uri="{BB962C8B-B14F-4D97-AF65-F5344CB8AC3E}">
        <p14:creationId xmlns:p14="http://schemas.microsoft.com/office/powerpoint/2010/main" val="474818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74983"/>
            <a:ext cx="7729728" cy="1188720"/>
          </a:xfrm>
        </p:spPr>
        <p:txBody>
          <a:bodyPr/>
          <a:lstStyle/>
          <a:p>
            <a:r>
              <a:rPr lang="en-US" dirty="0" smtClean="0"/>
              <a:t>Student Enrollment</a:t>
            </a:r>
            <a:endParaRPr lang="en-US" dirty="0"/>
          </a:p>
        </p:txBody>
      </p:sp>
      <p:sp>
        <p:nvSpPr>
          <p:cNvPr id="4" name="TextBox 3"/>
          <p:cNvSpPr txBox="1"/>
          <p:nvPr/>
        </p:nvSpPr>
        <p:spPr>
          <a:xfrm>
            <a:off x="2230438" y="6225413"/>
            <a:ext cx="4403118" cy="707886"/>
          </a:xfrm>
          <a:prstGeom prst="rect">
            <a:avLst/>
          </a:prstGeom>
          <a:noFill/>
        </p:spPr>
        <p:txBody>
          <a:bodyPr wrap="square" rtlCol="0">
            <a:spAutoFit/>
          </a:bodyPr>
          <a:lstStyle/>
          <a:p>
            <a:r>
              <a:rPr lang="en-US" sz="1100" dirty="0"/>
              <a:t>Source: </a:t>
            </a:r>
            <a:r>
              <a:rPr lang="en-US" sz="1100" dirty="0" smtClean="0"/>
              <a:t>Pennsylvania </a:t>
            </a:r>
            <a:r>
              <a:rPr lang="en-US" sz="1100" dirty="0"/>
              <a:t>Department of Education</a:t>
            </a:r>
          </a:p>
          <a:p>
            <a:r>
              <a:rPr lang="en-US" sz="1100" dirty="0" smtClean="0"/>
              <a:t>	Data </a:t>
            </a:r>
            <a:r>
              <a:rPr lang="en-US" sz="1100" dirty="0"/>
              <a:t>&amp; Statistics/Enrollment Reports &amp; Projections</a:t>
            </a:r>
          </a:p>
          <a:p>
            <a:endParaRPr lang="en-US" dirty="0"/>
          </a:p>
        </p:txBody>
      </p:sp>
      <p:sp>
        <p:nvSpPr>
          <p:cNvPr id="6" name="TextBox 5"/>
          <p:cNvSpPr txBox="1"/>
          <p:nvPr/>
        </p:nvSpPr>
        <p:spPr>
          <a:xfrm>
            <a:off x="1412043" y="4997539"/>
            <a:ext cx="9366516" cy="1200329"/>
          </a:xfrm>
          <a:prstGeom prst="rect">
            <a:avLst/>
          </a:prstGeom>
          <a:noFill/>
        </p:spPr>
        <p:txBody>
          <a:bodyPr wrap="square" rtlCol="0">
            <a:spAutoFit/>
          </a:bodyPr>
          <a:lstStyle/>
          <a:p>
            <a:pPr marL="457200"/>
            <a:r>
              <a:rPr lang="en-US" dirty="0"/>
              <a:t>Student enrollment has decreased from 3,785 in 2008-09 to 3,313 in 2018-19 or a 14.3% decrease.  In all but two years out of the last ten we had a decrease.  Total decline in enrollment is 472 students over the last ten years. </a:t>
            </a:r>
          </a:p>
          <a:p>
            <a:pPr marL="457200" marR="0">
              <a:spcBef>
                <a:spcPts val="0"/>
              </a:spcBef>
              <a:spcAft>
                <a:spcPts val="0"/>
              </a:spcAft>
            </a:pPr>
            <a:endParaRPr lang="en-US" dirty="0">
              <a:latin typeface="Cambria" panose="02040503050406030204" pitchFamily="18" charset="0"/>
              <a:ea typeface="MS Mincho"/>
              <a:cs typeface="Times New Roman" panose="02020603050405020304" pitchFamily="18"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237330558"/>
              </p:ext>
            </p:extLst>
          </p:nvPr>
        </p:nvGraphicFramePr>
        <p:xfrm>
          <a:off x="1668774" y="1576808"/>
          <a:ext cx="8614070" cy="3329292"/>
        </p:xfrm>
        <a:graphic>
          <a:graphicData uri="http://schemas.openxmlformats.org/drawingml/2006/chart">
            <c:chart xmlns:c="http://schemas.openxmlformats.org/drawingml/2006/chart" xmlns:r="http://schemas.openxmlformats.org/officeDocument/2006/relationships" r:id="rId2"/>
          </a:graphicData>
        </a:graphic>
      </p:graphicFrame>
      <p:sp>
        <p:nvSpPr>
          <p:cNvPr id="11" name="Slide Number Placeholder 10"/>
          <p:cNvSpPr>
            <a:spLocks noGrp="1"/>
          </p:cNvSpPr>
          <p:nvPr>
            <p:ph type="sldNum" sz="quarter" idx="12"/>
          </p:nvPr>
        </p:nvSpPr>
        <p:spPr/>
        <p:txBody>
          <a:bodyPr/>
          <a:lstStyle/>
          <a:p>
            <a:fld id="{8A7A6979-0714-4377-B894-6BE4C2D6E202}" type="slidenum">
              <a:rPr lang="en-US" smtClean="0"/>
              <a:pPr/>
              <a:t>4</a:t>
            </a:fld>
            <a:endParaRPr lang="en-US" dirty="0"/>
          </a:p>
        </p:txBody>
      </p:sp>
    </p:spTree>
    <p:extLst>
      <p:ext uri="{BB962C8B-B14F-4D97-AF65-F5344CB8AC3E}">
        <p14:creationId xmlns:p14="http://schemas.microsoft.com/office/powerpoint/2010/main" val="8205762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9325" y="2851681"/>
            <a:ext cx="7729728" cy="1188720"/>
          </a:xfrm>
        </p:spPr>
        <p:txBody>
          <a:bodyPr/>
          <a:lstStyle/>
          <a:p>
            <a:r>
              <a:rPr lang="en-US" dirty="0" smtClean="0"/>
              <a:t>Questions?</a:t>
            </a:r>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pPr/>
              <a:t>40</a:t>
            </a:fld>
            <a:endParaRPr lang="en-US" dirty="0"/>
          </a:p>
        </p:txBody>
      </p:sp>
    </p:spTree>
    <p:extLst>
      <p:ext uri="{BB962C8B-B14F-4D97-AF65-F5344CB8AC3E}">
        <p14:creationId xmlns:p14="http://schemas.microsoft.com/office/powerpoint/2010/main" val="4220671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24859"/>
            <a:ext cx="7729728" cy="1188720"/>
          </a:xfrm>
        </p:spPr>
        <p:txBody>
          <a:bodyPr/>
          <a:lstStyle/>
          <a:p>
            <a:r>
              <a:rPr lang="en-US" dirty="0" smtClean="0"/>
              <a:t>Special Education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525788"/>
              </p:ext>
            </p:extLst>
          </p:nvPr>
        </p:nvGraphicFramePr>
        <p:xfrm>
          <a:off x="3658530" y="1536253"/>
          <a:ext cx="4874939" cy="4429631"/>
        </p:xfrm>
        <a:graphic>
          <a:graphicData uri="http://schemas.openxmlformats.org/drawingml/2006/table">
            <a:tbl>
              <a:tblPr firstRow="1" firstCol="1" bandRow="1">
                <a:tableStyleId>{5C22544A-7EE6-4342-B048-85BDC9FD1C3A}</a:tableStyleId>
              </a:tblPr>
              <a:tblGrid>
                <a:gridCol w="1101969">
                  <a:extLst>
                    <a:ext uri="{9D8B030D-6E8A-4147-A177-3AD203B41FA5}">
                      <a16:colId xmlns:a16="http://schemas.microsoft.com/office/drawing/2014/main" val="2064477948"/>
                    </a:ext>
                  </a:extLst>
                </a:gridCol>
                <a:gridCol w="1069038">
                  <a:extLst>
                    <a:ext uri="{9D8B030D-6E8A-4147-A177-3AD203B41FA5}">
                      <a16:colId xmlns:a16="http://schemas.microsoft.com/office/drawing/2014/main" val="4104329190"/>
                    </a:ext>
                  </a:extLst>
                </a:gridCol>
                <a:gridCol w="817667">
                  <a:extLst>
                    <a:ext uri="{9D8B030D-6E8A-4147-A177-3AD203B41FA5}">
                      <a16:colId xmlns:a16="http://schemas.microsoft.com/office/drawing/2014/main" val="2799853900"/>
                    </a:ext>
                  </a:extLst>
                </a:gridCol>
                <a:gridCol w="801432">
                  <a:extLst>
                    <a:ext uri="{9D8B030D-6E8A-4147-A177-3AD203B41FA5}">
                      <a16:colId xmlns:a16="http://schemas.microsoft.com/office/drawing/2014/main" val="1541305031"/>
                    </a:ext>
                  </a:extLst>
                </a:gridCol>
                <a:gridCol w="968397">
                  <a:extLst>
                    <a:ext uri="{9D8B030D-6E8A-4147-A177-3AD203B41FA5}">
                      <a16:colId xmlns:a16="http://schemas.microsoft.com/office/drawing/2014/main" val="520548039"/>
                    </a:ext>
                  </a:extLst>
                </a:gridCol>
                <a:gridCol w="116436">
                  <a:extLst>
                    <a:ext uri="{9D8B030D-6E8A-4147-A177-3AD203B41FA5}">
                      <a16:colId xmlns:a16="http://schemas.microsoft.com/office/drawing/2014/main" val="1026767598"/>
                    </a:ext>
                  </a:extLst>
                </a:gridCol>
              </a:tblGrid>
              <a:tr h="171304">
                <a:tc>
                  <a:txBody>
                    <a:bodyPr/>
                    <a:lstStyle/>
                    <a:p>
                      <a:pPr marL="0" marR="0" algn="ctr">
                        <a:lnSpc>
                          <a:spcPct val="107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ctr">
                        <a:lnSpc>
                          <a:spcPct val="107000"/>
                        </a:lnSpc>
                        <a:spcBef>
                          <a:spcPts val="0"/>
                        </a:spcBef>
                        <a:spcAft>
                          <a:spcPts val="0"/>
                        </a:spcAft>
                      </a:pP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ctr">
                        <a:lnSpc>
                          <a:spcPct val="107000"/>
                        </a:lnSpc>
                        <a:spcBef>
                          <a:spcPts val="0"/>
                        </a:spcBef>
                        <a:spcAft>
                          <a:spcPts val="0"/>
                        </a:spcAft>
                      </a:pP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ctr">
                        <a:lnSpc>
                          <a:spcPct val="107000"/>
                        </a:lnSpc>
                        <a:spcBef>
                          <a:spcPts val="0"/>
                        </a:spcBef>
                        <a:spcAft>
                          <a:spcPts val="0"/>
                        </a:spcAft>
                      </a:pP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ctr">
                        <a:lnSpc>
                          <a:spcPct val="107000"/>
                        </a:lnSpc>
                        <a:spcBef>
                          <a:spcPts val="0"/>
                        </a:spcBef>
                        <a:spcAft>
                          <a:spcPts val="0"/>
                        </a:spcAft>
                      </a:pP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a:lnSpc>
                          <a:spcPct val="107000"/>
                        </a:lnSpc>
                      </a:pPr>
                      <a:endParaRPr lang="en-US" sz="700">
                        <a:effectLst/>
                        <a:latin typeface="Calibri" panose="020F0502020204030204" pitchFamily="34" charset="0"/>
                        <a:cs typeface="Times New Roman" panose="02020603050405020304" pitchFamily="18" charset="0"/>
                      </a:endParaRPr>
                    </a:p>
                  </a:txBody>
                  <a:tcPr marL="45518" marR="45518" marT="0" marB="0" anchor="b"/>
                </a:tc>
                <a:extLst>
                  <a:ext uri="{0D108BD9-81ED-4DB2-BD59-A6C34878D82A}">
                    <a16:rowId xmlns:a16="http://schemas.microsoft.com/office/drawing/2014/main" val="1357988217"/>
                  </a:ext>
                </a:extLst>
              </a:tr>
              <a:tr h="335775">
                <a:tc>
                  <a:txBody>
                    <a:bodyPr/>
                    <a:lstStyle/>
                    <a:p>
                      <a:pPr marL="0" marR="0" algn="ctr">
                        <a:lnSpc>
                          <a:spcPct val="107000"/>
                        </a:lnSpc>
                        <a:spcBef>
                          <a:spcPts val="0"/>
                        </a:spcBef>
                        <a:spcAft>
                          <a:spcPts val="0"/>
                        </a:spcAft>
                      </a:pPr>
                      <a:r>
                        <a:rPr lang="en-US" sz="1200" dirty="0">
                          <a:effectLst/>
                        </a:rPr>
                        <a:t>Year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ctr">
                        <a:lnSpc>
                          <a:spcPct val="107000"/>
                        </a:lnSpc>
                        <a:spcBef>
                          <a:spcPts val="0"/>
                        </a:spcBef>
                        <a:spcAft>
                          <a:spcPts val="0"/>
                        </a:spcAft>
                      </a:pPr>
                      <a:r>
                        <a:rPr lang="en-US" sz="1200" b="1" dirty="0" smtClean="0">
                          <a:effectLst/>
                        </a:rPr>
                        <a:t>AFR Expenditures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ctr">
                        <a:lnSpc>
                          <a:spcPct val="107000"/>
                        </a:lnSpc>
                        <a:spcBef>
                          <a:spcPts val="0"/>
                        </a:spcBef>
                        <a:spcAft>
                          <a:spcPts val="0"/>
                        </a:spcAft>
                      </a:pPr>
                      <a:r>
                        <a:rPr lang="en-US" sz="1200" b="1" dirty="0" smtClean="0">
                          <a:effectLst/>
                        </a:rPr>
                        <a:t>AFR Subsidy</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ctr">
                        <a:lnSpc>
                          <a:spcPct val="107000"/>
                        </a:lnSpc>
                        <a:spcBef>
                          <a:spcPts val="0"/>
                        </a:spcBef>
                        <a:spcAft>
                          <a:spcPts val="0"/>
                        </a:spcAft>
                      </a:pPr>
                      <a:r>
                        <a:rPr lang="en-US" sz="1200" b="1" dirty="0" smtClean="0">
                          <a:effectLst/>
                        </a:rPr>
                        <a:t>Net Cost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ctr">
                        <a:lnSpc>
                          <a:spcPct val="107000"/>
                        </a:lnSpc>
                        <a:spcBef>
                          <a:spcPts val="0"/>
                        </a:spcBef>
                        <a:spcAft>
                          <a:spcPts val="0"/>
                        </a:spcAft>
                      </a:pPr>
                      <a:r>
                        <a:rPr lang="en-US" sz="1200" b="1" dirty="0" smtClean="0">
                          <a:effectLst/>
                        </a:rPr>
                        <a:t>% Expend. Covered</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a:lnSpc>
                          <a:spcPct val="107000"/>
                        </a:lnSpc>
                      </a:pPr>
                      <a:endParaRPr lang="en-US" sz="1200">
                        <a:effectLst/>
                        <a:latin typeface="Calibri" panose="020F0502020204030204" pitchFamily="34" charset="0"/>
                        <a:cs typeface="Times New Roman" panose="02020603050405020304" pitchFamily="18" charset="0"/>
                      </a:endParaRPr>
                    </a:p>
                  </a:txBody>
                  <a:tcPr marL="45518" marR="45518" marT="0" marB="0" anchor="b"/>
                </a:tc>
                <a:extLst>
                  <a:ext uri="{0D108BD9-81ED-4DB2-BD59-A6C34878D82A}">
                    <a16:rowId xmlns:a16="http://schemas.microsoft.com/office/drawing/2014/main" val="1407292597"/>
                  </a:ext>
                </a:extLst>
              </a:tr>
              <a:tr h="171304">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ctr">
                        <a:lnSpc>
                          <a:spcPct val="107000"/>
                        </a:lnSpc>
                        <a:spcBef>
                          <a:spcPts val="0"/>
                        </a:spcBef>
                        <a:spcAft>
                          <a:spcPts val="0"/>
                        </a:spcAft>
                      </a:pPr>
                      <a:r>
                        <a:rPr lang="en-US" sz="1200" b="1" dirty="0">
                          <a:effectLst/>
                        </a:rPr>
                        <a:t>1200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ctr">
                        <a:lnSpc>
                          <a:spcPct val="107000"/>
                        </a:lnSpc>
                        <a:spcBef>
                          <a:spcPts val="0"/>
                        </a:spcBef>
                        <a:spcAft>
                          <a:spcPts val="0"/>
                        </a:spcAft>
                      </a:pPr>
                      <a:r>
                        <a:rPr lang="en-US" sz="1200" b="1" dirty="0">
                          <a:effectLst/>
                        </a:rPr>
                        <a:t>7271</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ctr">
                        <a:lnSpc>
                          <a:spcPct val="107000"/>
                        </a:lnSpc>
                        <a:spcBef>
                          <a:spcPts val="0"/>
                        </a:spcBef>
                        <a:spcAft>
                          <a:spcPts val="0"/>
                        </a:spcAft>
                      </a:pPr>
                      <a:r>
                        <a:rPr lang="en-US" sz="1200" b="1" dirty="0">
                          <a:effectLst/>
                        </a:rPr>
                        <a:t>By Subsidy</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a:lnSpc>
                          <a:spcPct val="107000"/>
                        </a:lnSpc>
                      </a:pPr>
                      <a:endParaRPr lang="en-US" sz="1200">
                        <a:effectLst/>
                        <a:latin typeface="Calibri" panose="020F0502020204030204" pitchFamily="34" charset="0"/>
                        <a:cs typeface="Times New Roman" panose="02020603050405020304" pitchFamily="18" charset="0"/>
                      </a:endParaRPr>
                    </a:p>
                  </a:txBody>
                  <a:tcPr marL="45518" marR="45518" marT="0" marB="0" anchor="b"/>
                </a:tc>
                <a:extLst>
                  <a:ext uri="{0D108BD9-81ED-4DB2-BD59-A6C34878D82A}">
                    <a16:rowId xmlns:a16="http://schemas.microsoft.com/office/drawing/2014/main" val="4133915896"/>
                  </a:ext>
                </a:extLst>
              </a:tr>
              <a:tr h="333746">
                <a:tc>
                  <a:txBody>
                    <a:bodyPr/>
                    <a:lstStyle/>
                    <a:p>
                      <a:pPr marL="0" marR="0">
                        <a:lnSpc>
                          <a:spcPct val="107000"/>
                        </a:lnSpc>
                        <a:spcBef>
                          <a:spcPts val="0"/>
                        </a:spcBef>
                        <a:spcAft>
                          <a:spcPts val="0"/>
                        </a:spcAft>
                      </a:pPr>
                      <a:r>
                        <a:rPr lang="en-US" sz="1200" dirty="0">
                          <a:effectLst/>
                        </a:rPr>
                        <a:t>2007-2008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200" dirty="0">
                          <a:effectLst/>
                        </a:rPr>
                        <a:t>4,878,981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200">
                          <a:effectLst/>
                        </a:rPr>
                        <a:t>2,836,573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200">
                          <a:effectLst/>
                        </a:rPr>
                        <a:t>2,042,408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200">
                          <a:effectLst/>
                        </a:rPr>
                        <a:t>58.1%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a:lnSpc>
                          <a:spcPct val="107000"/>
                        </a:lnSpc>
                      </a:pPr>
                      <a:endParaRPr lang="en-US" sz="1200">
                        <a:effectLst/>
                        <a:latin typeface="Calibri" panose="020F0502020204030204" pitchFamily="34" charset="0"/>
                        <a:cs typeface="Times New Roman" panose="02020603050405020304" pitchFamily="18" charset="0"/>
                      </a:endParaRPr>
                    </a:p>
                  </a:txBody>
                  <a:tcPr marL="45518" marR="45518" marT="0" marB="0" anchor="b"/>
                </a:tc>
                <a:extLst>
                  <a:ext uri="{0D108BD9-81ED-4DB2-BD59-A6C34878D82A}">
                    <a16:rowId xmlns:a16="http://schemas.microsoft.com/office/drawing/2014/main" val="3660066941"/>
                  </a:ext>
                </a:extLst>
              </a:tr>
              <a:tr h="333746">
                <a:tc>
                  <a:txBody>
                    <a:bodyPr/>
                    <a:lstStyle/>
                    <a:p>
                      <a:pPr marL="0" marR="0">
                        <a:lnSpc>
                          <a:spcPct val="107000"/>
                        </a:lnSpc>
                        <a:spcBef>
                          <a:spcPts val="0"/>
                        </a:spcBef>
                        <a:spcAft>
                          <a:spcPts val="0"/>
                        </a:spcAft>
                      </a:pPr>
                      <a:r>
                        <a:rPr lang="en-US" sz="1200">
                          <a:effectLst/>
                        </a:rPr>
                        <a:t>2008-2009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200" dirty="0">
                          <a:effectLst/>
                        </a:rPr>
                        <a:t>5,199,079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200">
                          <a:effectLst/>
                        </a:rPr>
                        <a:t>2,803,519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200">
                          <a:effectLst/>
                        </a:rPr>
                        <a:t>2,395,560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200">
                          <a:effectLst/>
                        </a:rPr>
                        <a:t>53.9%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a:lnSpc>
                          <a:spcPct val="107000"/>
                        </a:lnSpc>
                      </a:pPr>
                      <a:endParaRPr lang="en-US" sz="1200">
                        <a:effectLst/>
                        <a:latin typeface="Calibri" panose="020F0502020204030204" pitchFamily="34" charset="0"/>
                        <a:cs typeface="Times New Roman" panose="02020603050405020304" pitchFamily="18" charset="0"/>
                      </a:endParaRPr>
                    </a:p>
                  </a:txBody>
                  <a:tcPr marL="45518" marR="45518" marT="0" marB="0" anchor="b"/>
                </a:tc>
                <a:extLst>
                  <a:ext uri="{0D108BD9-81ED-4DB2-BD59-A6C34878D82A}">
                    <a16:rowId xmlns:a16="http://schemas.microsoft.com/office/drawing/2014/main" val="2006760066"/>
                  </a:ext>
                </a:extLst>
              </a:tr>
              <a:tr h="333746">
                <a:tc>
                  <a:txBody>
                    <a:bodyPr/>
                    <a:lstStyle/>
                    <a:p>
                      <a:pPr marL="0" marR="0">
                        <a:lnSpc>
                          <a:spcPct val="107000"/>
                        </a:lnSpc>
                        <a:spcBef>
                          <a:spcPts val="0"/>
                        </a:spcBef>
                        <a:spcAft>
                          <a:spcPts val="0"/>
                        </a:spcAft>
                      </a:pPr>
                      <a:r>
                        <a:rPr lang="en-US" sz="1200">
                          <a:effectLst/>
                        </a:rPr>
                        <a:t>2009-2010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200" dirty="0">
                          <a:effectLst/>
                        </a:rPr>
                        <a:t>5,785,745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200" dirty="0">
                          <a:effectLst/>
                        </a:rPr>
                        <a:t>2,845,385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200">
                          <a:effectLst/>
                        </a:rPr>
                        <a:t>2,940,360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200">
                          <a:effectLst/>
                        </a:rPr>
                        <a:t>49.2%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a:lnSpc>
                          <a:spcPct val="107000"/>
                        </a:lnSpc>
                      </a:pPr>
                      <a:endParaRPr lang="en-US" sz="1200">
                        <a:effectLst/>
                        <a:latin typeface="Calibri" panose="020F0502020204030204" pitchFamily="34" charset="0"/>
                        <a:cs typeface="Times New Roman" panose="02020603050405020304" pitchFamily="18" charset="0"/>
                      </a:endParaRPr>
                    </a:p>
                  </a:txBody>
                  <a:tcPr marL="45518" marR="45518" marT="0" marB="0" anchor="b"/>
                </a:tc>
                <a:extLst>
                  <a:ext uri="{0D108BD9-81ED-4DB2-BD59-A6C34878D82A}">
                    <a16:rowId xmlns:a16="http://schemas.microsoft.com/office/drawing/2014/main" val="3169038240"/>
                  </a:ext>
                </a:extLst>
              </a:tr>
              <a:tr h="333746">
                <a:tc>
                  <a:txBody>
                    <a:bodyPr/>
                    <a:lstStyle/>
                    <a:p>
                      <a:pPr marL="0" marR="0">
                        <a:lnSpc>
                          <a:spcPct val="107000"/>
                        </a:lnSpc>
                        <a:spcBef>
                          <a:spcPts val="0"/>
                        </a:spcBef>
                        <a:spcAft>
                          <a:spcPts val="0"/>
                        </a:spcAft>
                      </a:pPr>
                      <a:r>
                        <a:rPr lang="en-US" sz="1200">
                          <a:effectLst/>
                        </a:rPr>
                        <a:t>2010-2011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200">
                          <a:effectLst/>
                        </a:rPr>
                        <a:t>5,939,726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200" dirty="0">
                          <a:effectLst/>
                        </a:rPr>
                        <a:t>2,824,452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200">
                          <a:effectLst/>
                        </a:rPr>
                        <a:t>3,115,274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200">
                          <a:effectLst/>
                        </a:rPr>
                        <a:t>47.6%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a:lnSpc>
                          <a:spcPct val="107000"/>
                        </a:lnSpc>
                      </a:pPr>
                      <a:endParaRPr lang="en-US" sz="1200">
                        <a:effectLst/>
                        <a:latin typeface="Calibri" panose="020F0502020204030204" pitchFamily="34" charset="0"/>
                        <a:cs typeface="Times New Roman" panose="02020603050405020304" pitchFamily="18" charset="0"/>
                      </a:endParaRPr>
                    </a:p>
                  </a:txBody>
                  <a:tcPr marL="45518" marR="45518" marT="0" marB="0" anchor="b"/>
                </a:tc>
                <a:extLst>
                  <a:ext uri="{0D108BD9-81ED-4DB2-BD59-A6C34878D82A}">
                    <a16:rowId xmlns:a16="http://schemas.microsoft.com/office/drawing/2014/main" val="1176593740"/>
                  </a:ext>
                </a:extLst>
              </a:tr>
              <a:tr h="333746">
                <a:tc>
                  <a:txBody>
                    <a:bodyPr/>
                    <a:lstStyle/>
                    <a:p>
                      <a:pPr marL="0" marR="0">
                        <a:lnSpc>
                          <a:spcPct val="107000"/>
                        </a:lnSpc>
                        <a:spcBef>
                          <a:spcPts val="0"/>
                        </a:spcBef>
                        <a:spcAft>
                          <a:spcPts val="0"/>
                        </a:spcAft>
                      </a:pPr>
                      <a:r>
                        <a:rPr lang="en-US" sz="1200">
                          <a:effectLst/>
                        </a:rPr>
                        <a:t>2011-2012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200">
                          <a:effectLst/>
                        </a:rPr>
                        <a:t>6,111,434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200" dirty="0">
                          <a:effectLst/>
                        </a:rPr>
                        <a:t>2,957,569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200">
                          <a:effectLst/>
                        </a:rPr>
                        <a:t>3,153,865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200">
                          <a:effectLst/>
                        </a:rPr>
                        <a:t>48.4%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45518" marR="45518" marT="0" marB="0" anchor="b"/>
                </a:tc>
                <a:extLst>
                  <a:ext uri="{0D108BD9-81ED-4DB2-BD59-A6C34878D82A}">
                    <a16:rowId xmlns:a16="http://schemas.microsoft.com/office/drawing/2014/main" val="3130947772"/>
                  </a:ext>
                </a:extLst>
              </a:tr>
              <a:tr h="333746">
                <a:tc>
                  <a:txBody>
                    <a:bodyPr/>
                    <a:lstStyle/>
                    <a:p>
                      <a:pPr marL="0" marR="0">
                        <a:lnSpc>
                          <a:spcPct val="107000"/>
                        </a:lnSpc>
                        <a:spcBef>
                          <a:spcPts val="0"/>
                        </a:spcBef>
                        <a:spcAft>
                          <a:spcPts val="0"/>
                        </a:spcAft>
                      </a:pPr>
                      <a:r>
                        <a:rPr lang="en-US" sz="1200">
                          <a:effectLst/>
                        </a:rPr>
                        <a:t>2012-2013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200">
                          <a:effectLst/>
                        </a:rPr>
                        <a:t>6,223,755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200">
                          <a:effectLst/>
                        </a:rPr>
                        <a:t>2,893,783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200" dirty="0">
                          <a:effectLst/>
                        </a:rPr>
                        <a:t>3,329,972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200">
                          <a:effectLst/>
                        </a:rPr>
                        <a:t>46.5%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a:lnSpc>
                          <a:spcPct val="107000"/>
                        </a:lnSpc>
                      </a:pPr>
                      <a:endParaRPr lang="en-US" sz="1200">
                        <a:effectLst/>
                        <a:latin typeface="Calibri" panose="020F0502020204030204" pitchFamily="34" charset="0"/>
                        <a:cs typeface="Times New Roman" panose="02020603050405020304" pitchFamily="18" charset="0"/>
                      </a:endParaRPr>
                    </a:p>
                  </a:txBody>
                  <a:tcPr marL="45518" marR="45518" marT="0" marB="0" anchor="b"/>
                </a:tc>
                <a:extLst>
                  <a:ext uri="{0D108BD9-81ED-4DB2-BD59-A6C34878D82A}">
                    <a16:rowId xmlns:a16="http://schemas.microsoft.com/office/drawing/2014/main" val="394932961"/>
                  </a:ext>
                </a:extLst>
              </a:tr>
              <a:tr h="333746">
                <a:tc>
                  <a:txBody>
                    <a:bodyPr/>
                    <a:lstStyle/>
                    <a:p>
                      <a:pPr marL="0" marR="0">
                        <a:lnSpc>
                          <a:spcPct val="107000"/>
                        </a:lnSpc>
                        <a:spcBef>
                          <a:spcPts val="0"/>
                        </a:spcBef>
                        <a:spcAft>
                          <a:spcPts val="0"/>
                        </a:spcAft>
                      </a:pPr>
                      <a:r>
                        <a:rPr lang="en-US" sz="1200">
                          <a:effectLst/>
                        </a:rPr>
                        <a:t>2013-2014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200">
                          <a:effectLst/>
                        </a:rPr>
                        <a:t>6,264,688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200">
                          <a:effectLst/>
                        </a:rPr>
                        <a:t>2,883,723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200" dirty="0">
                          <a:effectLst/>
                        </a:rPr>
                        <a:t>3,380,965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200">
                          <a:effectLst/>
                        </a:rPr>
                        <a:t>46.0%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a:lnSpc>
                          <a:spcPct val="107000"/>
                        </a:lnSpc>
                      </a:pPr>
                      <a:endParaRPr lang="en-US" sz="1200">
                        <a:effectLst/>
                        <a:latin typeface="Calibri" panose="020F0502020204030204" pitchFamily="34" charset="0"/>
                        <a:cs typeface="Times New Roman" panose="02020603050405020304" pitchFamily="18" charset="0"/>
                      </a:endParaRPr>
                    </a:p>
                  </a:txBody>
                  <a:tcPr marL="45518" marR="45518" marT="0" marB="0" anchor="b"/>
                </a:tc>
                <a:extLst>
                  <a:ext uri="{0D108BD9-81ED-4DB2-BD59-A6C34878D82A}">
                    <a16:rowId xmlns:a16="http://schemas.microsoft.com/office/drawing/2014/main" val="4273713094"/>
                  </a:ext>
                </a:extLst>
              </a:tr>
              <a:tr h="333746">
                <a:tc>
                  <a:txBody>
                    <a:bodyPr/>
                    <a:lstStyle/>
                    <a:p>
                      <a:pPr marL="0" marR="0">
                        <a:lnSpc>
                          <a:spcPct val="107000"/>
                        </a:lnSpc>
                        <a:spcBef>
                          <a:spcPts val="0"/>
                        </a:spcBef>
                        <a:spcAft>
                          <a:spcPts val="0"/>
                        </a:spcAft>
                      </a:pPr>
                      <a:r>
                        <a:rPr lang="en-US" sz="1200">
                          <a:effectLst/>
                        </a:rPr>
                        <a:t>2014-2015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200">
                          <a:effectLst/>
                        </a:rPr>
                        <a:t>6,908,766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200">
                          <a:effectLst/>
                        </a:rPr>
                        <a:t>2,878,512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200" dirty="0">
                          <a:effectLst/>
                        </a:rPr>
                        <a:t>4,030,254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200">
                          <a:effectLst/>
                        </a:rPr>
                        <a:t>41.7%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a:lnSpc>
                          <a:spcPct val="107000"/>
                        </a:lnSpc>
                      </a:pPr>
                      <a:endParaRPr lang="en-US" sz="1200">
                        <a:effectLst/>
                        <a:latin typeface="Calibri" panose="020F0502020204030204" pitchFamily="34" charset="0"/>
                        <a:cs typeface="Times New Roman" panose="02020603050405020304" pitchFamily="18" charset="0"/>
                      </a:endParaRPr>
                    </a:p>
                  </a:txBody>
                  <a:tcPr marL="45518" marR="45518" marT="0" marB="0" anchor="b"/>
                </a:tc>
                <a:extLst>
                  <a:ext uri="{0D108BD9-81ED-4DB2-BD59-A6C34878D82A}">
                    <a16:rowId xmlns:a16="http://schemas.microsoft.com/office/drawing/2014/main" val="775603402"/>
                  </a:ext>
                </a:extLst>
              </a:tr>
              <a:tr h="333746">
                <a:tc>
                  <a:txBody>
                    <a:bodyPr/>
                    <a:lstStyle/>
                    <a:p>
                      <a:pPr marL="0" marR="0">
                        <a:lnSpc>
                          <a:spcPct val="107000"/>
                        </a:lnSpc>
                        <a:spcBef>
                          <a:spcPts val="0"/>
                        </a:spcBef>
                        <a:spcAft>
                          <a:spcPts val="0"/>
                        </a:spcAft>
                      </a:pPr>
                      <a:r>
                        <a:rPr lang="en-US" sz="1200">
                          <a:effectLst/>
                        </a:rPr>
                        <a:t>2015-2016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200">
                          <a:effectLst/>
                        </a:rPr>
                        <a:t>7,166,062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200">
                          <a:effectLst/>
                        </a:rPr>
                        <a:t>2,944,265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200">
                          <a:effectLst/>
                        </a:rPr>
                        <a:t>4,221,797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200" dirty="0">
                          <a:effectLst/>
                        </a:rPr>
                        <a:t>41.1%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a:lnSpc>
                          <a:spcPct val="107000"/>
                        </a:lnSpc>
                      </a:pPr>
                      <a:endParaRPr lang="en-US" sz="1200">
                        <a:effectLst/>
                        <a:latin typeface="Calibri" panose="020F0502020204030204" pitchFamily="34" charset="0"/>
                        <a:cs typeface="Times New Roman" panose="02020603050405020304" pitchFamily="18" charset="0"/>
                      </a:endParaRPr>
                    </a:p>
                  </a:txBody>
                  <a:tcPr marL="45518" marR="45518" marT="0" marB="0" anchor="b"/>
                </a:tc>
                <a:extLst>
                  <a:ext uri="{0D108BD9-81ED-4DB2-BD59-A6C34878D82A}">
                    <a16:rowId xmlns:a16="http://schemas.microsoft.com/office/drawing/2014/main" val="2198402313"/>
                  </a:ext>
                </a:extLst>
              </a:tr>
              <a:tr h="333746">
                <a:tc>
                  <a:txBody>
                    <a:bodyPr/>
                    <a:lstStyle/>
                    <a:p>
                      <a:pPr marL="0" marR="0">
                        <a:lnSpc>
                          <a:spcPct val="107000"/>
                        </a:lnSpc>
                        <a:spcBef>
                          <a:spcPts val="0"/>
                        </a:spcBef>
                        <a:spcAft>
                          <a:spcPts val="0"/>
                        </a:spcAft>
                      </a:pPr>
                      <a:r>
                        <a:rPr lang="en-US" sz="1200">
                          <a:effectLst/>
                        </a:rPr>
                        <a:t>2016-2017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200">
                          <a:effectLst/>
                        </a:rPr>
                        <a:t>7,220,025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200">
                          <a:effectLst/>
                        </a:rPr>
                        <a:t>2,979,664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200">
                          <a:effectLst/>
                        </a:rPr>
                        <a:t>4,240,361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200" dirty="0">
                          <a:effectLst/>
                        </a:rPr>
                        <a:t>41.3%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a:lnSpc>
                          <a:spcPct val="107000"/>
                        </a:lnSpc>
                      </a:pPr>
                      <a:endParaRPr lang="en-US" sz="1200">
                        <a:effectLst/>
                        <a:latin typeface="Calibri" panose="020F0502020204030204" pitchFamily="34" charset="0"/>
                        <a:cs typeface="Times New Roman" panose="02020603050405020304" pitchFamily="18" charset="0"/>
                      </a:endParaRPr>
                    </a:p>
                  </a:txBody>
                  <a:tcPr marL="45518" marR="45518" marT="0" marB="0" anchor="b"/>
                </a:tc>
                <a:extLst>
                  <a:ext uri="{0D108BD9-81ED-4DB2-BD59-A6C34878D82A}">
                    <a16:rowId xmlns:a16="http://schemas.microsoft.com/office/drawing/2014/main" val="810724194"/>
                  </a:ext>
                </a:extLst>
              </a:tr>
              <a:tr h="333746">
                <a:tc>
                  <a:txBody>
                    <a:bodyPr/>
                    <a:lstStyle/>
                    <a:p>
                      <a:pPr marL="0" marR="0">
                        <a:lnSpc>
                          <a:spcPct val="107000"/>
                        </a:lnSpc>
                        <a:spcBef>
                          <a:spcPts val="0"/>
                        </a:spcBef>
                        <a:spcAft>
                          <a:spcPts val="0"/>
                        </a:spcAft>
                      </a:pPr>
                      <a:r>
                        <a:rPr lang="en-US" sz="1200">
                          <a:effectLst/>
                        </a:rPr>
                        <a:t>2017-2018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200">
                          <a:effectLst/>
                        </a:rPr>
                        <a:t>7,668,730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200">
                          <a:effectLst/>
                        </a:rPr>
                        <a:t>3,023,758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200">
                          <a:effectLst/>
                        </a:rPr>
                        <a:t>4,644,972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200" dirty="0">
                          <a:effectLst/>
                        </a:rPr>
                        <a:t>39.4%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45518" marR="45518" marT="0" marB="0" anchor="b"/>
                </a:tc>
                <a:extLst>
                  <a:ext uri="{0D108BD9-81ED-4DB2-BD59-A6C34878D82A}">
                    <a16:rowId xmlns:a16="http://schemas.microsoft.com/office/drawing/2014/main" val="2043642578"/>
                  </a:ext>
                </a:extLst>
              </a:tr>
            </a:tbl>
          </a:graphicData>
        </a:graphic>
      </p:graphicFrame>
      <p:sp>
        <p:nvSpPr>
          <p:cNvPr id="5" name="TextBox 4"/>
          <p:cNvSpPr txBox="1"/>
          <p:nvPr/>
        </p:nvSpPr>
        <p:spPr>
          <a:xfrm>
            <a:off x="2231136" y="6088559"/>
            <a:ext cx="5062451" cy="769441"/>
          </a:xfrm>
          <a:prstGeom prst="rect">
            <a:avLst/>
          </a:prstGeom>
          <a:noFill/>
        </p:spPr>
        <p:txBody>
          <a:bodyPr wrap="square" rtlCol="0">
            <a:spAutoFit/>
          </a:bodyPr>
          <a:lstStyle/>
          <a:p>
            <a:r>
              <a:rPr lang="en-US" sz="1100" dirty="0" smtClean="0"/>
              <a:t>Source: PDE</a:t>
            </a:r>
          </a:p>
          <a:p>
            <a:r>
              <a:rPr lang="en-US" sz="1100" dirty="0"/>
              <a:t>	</a:t>
            </a:r>
            <a:r>
              <a:rPr lang="en-US" sz="1100" dirty="0" smtClean="0"/>
              <a:t>School Finances/Finances/Summaries of AFR Data</a:t>
            </a:r>
          </a:p>
          <a:p>
            <a:r>
              <a:rPr lang="en-US" sz="1100" dirty="0" smtClean="0"/>
              <a:t>	AFR Data Detailed</a:t>
            </a:r>
          </a:p>
          <a:p>
            <a:r>
              <a:rPr lang="en-US" sz="1100" dirty="0" smtClean="0"/>
              <a:t>	Expenditure Detail and State Revenue</a:t>
            </a:r>
            <a:endParaRPr lang="en-US" sz="1100"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5</a:t>
            </a:fld>
            <a:endParaRPr lang="en-US" dirty="0"/>
          </a:p>
        </p:txBody>
      </p:sp>
    </p:spTree>
    <p:extLst>
      <p:ext uri="{BB962C8B-B14F-4D97-AF65-F5344CB8AC3E}">
        <p14:creationId xmlns:p14="http://schemas.microsoft.com/office/powerpoint/2010/main" val="156940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835" y="166670"/>
            <a:ext cx="7729728" cy="1188720"/>
          </a:xfrm>
        </p:spPr>
        <p:txBody>
          <a:bodyPr/>
          <a:lstStyle/>
          <a:p>
            <a:r>
              <a:rPr lang="en-US" dirty="0" smtClean="0"/>
              <a:t>Special Education</a:t>
            </a:r>
            <a:endParaRPr lang="en-US" dirty="0"/>
          </a:p>
        </p:txBody>
      </p:sp>
      <p:graphicFrame>
        <p:nvGraphicFramePr>
          <p:cNvPr id="4" name="Content Placeholder 3">
            <a:extLst>
              <a:ext uri="{FF2B5EF4-FFF2-40B4-BE49-F238E27FC236}">
                <a16:creationId xmlns:a16="http://schemas.microsoft.com/office/drawing/2014/main" id="{3D19B13D-364C-495A-9CEE-AEA36E29988D}"/>
              </a:ext>
            </a:extLst>
          </p:cNvPr>
          <p:cNvGraphicFramePr>
            <a:graphicFrameLocks noGrp="1"/>
          </p:cNvGraphicFramePr>
          <p:nvPr>
            <p:ph idx="1"/>
            <p:extLst>
              <p:ext uri="{D42A27DB-BD31-4B8C-83A1-F6EECF244321}">
                <p14:modId xmlns:p14="http://schemas.microsoft.com/office/powerpoint/2010/main" val="3686223035"/>
              </p:ext>
            </p:extLst>
          </p:nvPr>
        </p:nvGraphicFramePr>
        <p:xfrm>
          <a:off x="2230438" y="1416454"/>
          <a:ext cx="7731125" cy="310197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1429789" y="4467733"/>
            <a:ext cx="9301942" cy="2308324"/>
          </a:xfrm>
          <a:prstGeom prst="rect">
            <a:avLst/>
          </a:prstGeom>
          <a:noFill/>
        </p:spPr>
        <p:txBody>
          <a:bodyPr wrap="square" rtlCol="0">
            <a:spAutoFit/>
          </a:bodyPr>
          <a:lstStyle/>
          <a:p>
            <a:pPr marL="457200" marR="0">
              <a:spcBef>
                <a:spcPts val="0"/>
              </a:spcBef>
              <a:spcAft>
                <a:spcPts val="0"/>
              </a:spcAft>
            </a:pPr>
            <a:r>
              <a:rPr lang="en-US" sz="1600" dirty="0">
                <a:latin typeface="Cambria" panose="02040503050406030204" pitchFamily="18" charset="0"/>
                <a:ea typeface="MS Mincho"/>
                <a:cs typeface="Times New Roman" panose="02020603050405020304" pitchFamily="18" charset="0"/>
              </a:rPr>
              <a:t>Our special education expenditures have increased from $4,878,981 to $7,668,730 in the last ten years by $2,789,749 or 57.2%.  Subsidy has only increased $187,185 during the same time period.  Expenditures covered by subsidy have decreased from 58.1% to 39.4%.  When I started in schools, the state basically covered all special education expenditures under a formula called “excess cost.”  How times have changed!  A fair funding formula that properly accounts for the added costs required to educate our special education</a:t>
            </a:r>
            <a:r>
              <a:rPr lang="en-US" sz="1600" dirty="0">
                <a:solidFill>
                  <a:srgbClr val="C00000"/>
                </a:solidFill>
                <a:latin typeface="Cambria" panose="02040503050406030204" pitchFamily="18" charset="0"/>
                <a:ea typeface="MS Mincho"/>
                <a:cs typeface="Times New Roman" panose="02020603050405020304" pitchFamily="18" charset="0"/>
              </a:rPr>
              <a:t> </a:t>
            </a:r>
            <a:r>
              <a:rPr lang="en-US" sz="1600" dirty="0">
                <a:latin typeface="Cambria" panose="02040503050406030204" pitchFamily="18" charset="0"/>
                <a:ea typeface="MS Mincho"/>
                <a:cs typeface="Times New Roman" panose="02020603050405020304" pitchFamily="18" charset="0"/>
              </a:rPr>
              <a:t>students would drive more money out to districts like ours, which would help us avoid financial hardships.  Pennsylvania basically does not use an education funding formula that distributes state education dollars accurately and fairly.  Over 20% of the District’s student population receives special education services.</a:t>
            </a:r>
            <a:endParaRPr lang="en-US" sz="1600" dirty="0">
              <a:effectLst/>
              <a:latin typeface="Cambria" panose="02040503050406030204" pitchFamily="18" charset="0"/>
              <a:ea typeface="MS Mincho"/>
              <a:cs typeface="Times New Roman" panose="02020603050405020304" pitchFamily="18" charset="0"/>
            </a:endParaRPr>
          </a:p>
        </p:txBody>
      </p:sp>
      <p:sp>
        <p:nvSpPr>
          <p:cNvPr id="14" name="Slide Number Placeholder 13"/>
          <p:cNvSpPr>
            <a:spLocks noGrp="1"/>
          </p:cNvSpPr>
          <p:nvPr>
            <p:ph type="sldNum" sz="quarter" idx="12"/>
          </p:nvPr>
        </p:nvSpPr>
        <p:spPr/>
        <p:txBody>
          <a:bodyPr/>
          <a:lstStyle/>
          <a:p>
            <a:fld id="{8A7A6979-0714-4377-B894-6BE4C2D6E202}" type="slidenum">
              <a:rPr lang="en-US" smtClean="0"/>
              <a:pPr/>
              <a:t>6</a:t>
            </a:fld>
            <a:endParaRPr lang="en-US" dirty="0"/>
          </a:p>
        </p:txBody>
      </p:sp>
    </p:spTree>
    <p:extLst>
      <p:ext uri="{BB962C8B-B14F-4D97-AF65-F5344CB8AC3E}">
        <p14:creationId xmlns:p14="http://schemas.microsoft.com/office/powerpoint/2010/main" val="1835017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5" y="141732"/>
            <a:ext cx="7729728" cy="1188720"/>
          </a:xfrm>
        </p:spPr>
        <p:txBody>
          <a:bodyPr/>
          <a:lstStyle/>
          <a:p>
            <a:r>
              <a:rPr lang="en-US" dirty="0" smtClean="0"/>
              <a:t>Tuition expenditures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44097542"/>
              </p:ext>
            </p:extLst>
          </p:nvPr>
        </p:nvGraphicFramePr>
        <p:xfrm>
          <a:off x="2302626" y="1546168"/>
          <a:ext cx="7593399" cy="5037512"/>
        </p:xfrm>
        <a:graphic>
          <a:graphicData uri="http://schemas.openxmlformats.org/drawingml/2006/table">
            <a:tbl>
              <a:tblPr firstRow="1" firstCol="1" bandRow="1">
                <a:tableStyleId>{5C22544A-7EE6-4342-B048-85BDC9FD1C3A}</a:tableStyleId>
              </a:tblPr>
              <a:tblGrid>
                <a:gridCol w="1361351">
                  <a:extLst>
                    <a:ext uri="{9D8B030D-6E8A-4147-A177-3AD203B41FA5}">
                      <a16:colId xmlns:a16="http://schemas.microsoft.com/office/drawing/2014/main" val="3486134444"/>
                    </a:ext>
                  </a:extLst>
                </a:gridCol>
                <a:gridCol w="984196">
                  <a:extLst>
                    <a:ext uri="{9D8B030D-6E8A-4147-A177-3AD203B41FA5}">
                      <a16:colId xmlns:a16="http://schemas.microsoft.com/office/drawing/2014/main" val="3778781846"/>
                    </a:ext>
                  </a:extLst>
                </a:gridCol>
                <a:gridCol w="994075">
                  <a:extLst>
                    <a:ext uri="{9D8B030D-6E8A-4147-A177-3AD203B41FA5}">
                      <a16:colId xmlns:a16="http://schemas.microsoft.com/office/drawing/2014/main" val="1395586964"/>
                    </a:ext>
                  </a:extLst>
                </a:gridCol>
                <a:gridCol w="994075">
                  <a:extLst>
                    <a:ext uri="{9D8B030D-6E8A-4147-A177-3AD203B41FA5}">
                      <a16:colId xmlns:a16="http://schemas.microsoft.com/office/drawing/2014/main" val="69430706"/>
                    </a:ext>
                  </a:extLst>
                </a:gridCol>
                <a:gridCol w="994075">
                  <a:extLst>
                    <a:ext uri="{9D8B030D-6E8A-4147-A177-3AD203B41FA5}">
                      <a16:colId xmlns:a16="http://schemas.microsoft.com/office/drawing/2014/main" val="3524869395"/>
                    </a:ext>
                  </a:extLst>
                </a:gridCol>
                <a:gridCol w="1271552">
                  <a:extLst>
                    <a:ext uri="{9D8B030D-6E8A-4147-A177-3AD203B41FA5}">
                      <a16:colId xmlns:a16="http://schemas.microsoft.com/office/drawing/2014/main" val="149523398"/>
                    </a:ext>
                  </a:extLst>
                </a:gridCol>
                <a:gridCol w="994075">
                  <a:extLst>
                    <a:ext uri="{9D8B030D-6E8A-4147-A177-3AD203B41FA5}">
                      <a16:colId xmlns:a16="http://schemas.microsoft.com/office/drawing/2014/main" val="3395248248"/>
                    </a:ext>
                  </a:extLst>
                </a:gridCol>
              </a:tblGrid>
              <a:tr h="198490">
                <a:tc>
                  <a:txBody>
                    <a:bodyPr/>
                    <a:lstStyle/>
                    <a:p>
                      <a:pPr marL="0" marR="0" algn="ctr">
                        <a:lnSpc>
                          <a:spcPct val="107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ctr">
                        <a:lnSpc>
                          <a:spcPct val="107000"/>
                        </a:lnSpc>
                        <a:spcBef>
                          <a:spcPts val="0"/>
                        </a:spcBef>
                        <a:spcAft>
                          <a:spcPts val="0"/>
                        </a:spcAft>
                      </a:pP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ctr">
                        <a:lnSpc>
                          <a:spcPct val="107000"/>
                        </a:lnSpc>
                        <a:spcBef>
                          <a:spcPts val="0"/>
                        </a:spcBef>
                        <a:spcAft>
                          <a:spcPts val="0"/>
                        </a:spcAft>
                      </a:pP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ctr">
                        <a:lnSpc>
                          <a:spcPct val="107000"/>
                        </a:lnSpc>
                        <a:spcBef>
                          <a:spcPts val="0"/>
                        </a:spcBef>
                        <a:spcAft>
                          <a:spcPts val="0"/>
                        </a:spcAft>
                      </a:pP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ctr">
                        <a:lnSpc>
                          <a:spcPct val="107000"/>
                        </a:lnSpc>
                        <a:spcBef>
                          <a:spcPts val="0"/>
                        </a:spcBef>
                        <a:spcAft>
                          <a:spcPts val="0"/>
                        </a:spcAft>
                      </a:pP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ctr">
                        <a:lnSpc>
                          <a:spcPct val="107000"/>
                        </a:lnSpc>
                        <a:spcBef>
                          <a:spcPts val="0"/>
                        </a:spcBef>
                        <a:spcAft>
                          <a:spcPts val="0"/>
                        </a:spcAft>
                      </a:pP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ctr">
                        <a:lnSpc>
                          <a:spcPct val="107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extLst>
                  <a:ext uri="{0D108BD9-81ED-4DB2-BD59-A6C34878D82A}">
                    <a16:rowId xmlns:a16="http://schemas.microsoft.com/office/drawing/2014/main" val="4014269586"/>
                  </a:ext>
                </a:extLst>
              </a:tr>
              <a:tr h="386711">
                <a:tc>
                  <a:txBody>
                    <a:bodyPr/>
                    <a:lstStyle/>
                    <a:p>
                      <a:pPr marL="0" marR="0" algn="ctr">
                        <a:lnSpc>
                          <a:spcPct val="107000"/>
                        </a:lnSpc>
                        <a:spcBef>
                          <a:spcPts val="0"/>
                        </a:spcBef>
                        <a:spcAft>
                          <a:spcPts val="0"/>
                        </a:spcAft>
                      </a:pPr>
                      <a:r>
                        <a:rPr lang="en-US" sz="1050" dirty="0">
                          <a:effectLst/>
                        </a:rPr>
                        <a:t>Year</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ctr">
                        <a:lnSpc>
                          <a:spcPct val="107000"/>
                        </a:lnSpc>
                        <a:spcBef>
                          <a:spcPts val="0"/>
                        </a:spcBef>
                        <a:spcAft>
                          <a:spcPts val="0"/>
                        </a:spcAft>
                      </a:pPr>
                      <a:r>
                        <a:rPr lang="en-US" sz="1050" b="1" dirty="0" smtClean="0">
                          <a:effectLst/>
                        </a:rPr>
                        <a:t>Other LEAS</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ctr">
                        <a:lnSpc>
                          <a:spcPct val="107000"/>
                        </a:lnSpc>
                        <a:spcBef>
                          <a:spcPts val="0"/>
                        </a:spcBef>
                        <a:spcAft>
                          <a:spcPts val="0"/>
                        </a:spcAft>
                      </a:pPr>
                      <a:r>
                        <a:rPr lang="en-US" sz="1050" b="1" dirty="0" smtClean="0">
                          <a:effectLst/>
                        </a:rPr>
                        <a:t>Cyber Charter</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ctr">
                        <a:lnSpc>
                          <a:spcPct val="107000"/>
                        </a:lnSpc>
                        <a:spcBef>
                          <a:spcPts val="0"/>
                        </a:spcBef>
                        <a:spcAft>
                          <a:spcPts val="0"/>
                        </a:spcAft>
                      </a:pPr>
                      <a:r>
                        <a:rPr lang="en-US" sz="1050" b="1" dirty="0" smtClean="0">
                          <a:effectLst/>
                        </a:rPr>
                        <a:t>Non-Public</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ctr">
                        <a:lnSpc>
                          <a:spcPct val="107000"/>
                        </a:lnSpc>
                        <a:spcBef>
                          <a:spcPts val="0"/>
                        </a:spcBef>
                        <a:spcAft>
                          <a:spcPts val="0"/>
                        </a:spcAft>
                      </a:pPr>
                      <a:r>
                        <a:rPr lang="en-US" sz="1050" b="1" dirty="0" smtClean="0">
                          <a:effectLst/>
                        </a:rPr>
                        <a:t>Fayette CTI</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ctr">
                        <a:lnSpc>
                          <a:spcPct val="107000"/>
                        </a:lnSpc>
                        <a:spcBef>
                          <a:spcPts val="0"/>
                        </a:spcBef>
                        <a:spcAft>
                          <a:spcPts val="0"/>
                        </a:spcAft>
                      </a:pPr>
                      <a:r>
                        <a:rPr lang="en-US" sz="1050" b="1" dirty="0" smtClean="0">
                          <a:effectLst/>
                        </a:rPr>
                        <a:t>APS, PA </a:t>
                      </a:r>
                      <a:r>
                        <a:rPr lang="en-US" sz="1050" b="1" dirty="0">
                          <a:effectLst/>
                        </a:rPr>
                        <a:t>Chartered</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ctr">
                        <a:lnSpc>
                          <a:spcPct val="107000"/>
                        </a:lnSpc>
                        <a:spcBef>
                          <a:spcPts val="0"/>
                        </a:spcBef>
                        <a:spcAft>
                          <a:spcPts val="0"/>
                        </a:spcAft>
                      </a:pPr>
                      <a:r>
                        <a:rPr lang="en-US" sz="1050" b="1" dirty="0">
                          <a:effectLst/>
                        </a:rPr>
                        <a:t>Total</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extLst>
                  <a:ext uri="{0D108BD9-81ED-4DB2-BD59-A6C34878D82A}">
                    <a16:rowId xmlns:a16="http://schemas.microsoft.com/office/drawing/2014/main" val="1097956711"/>
                  </a:ext>
                </a:extLst>
              </a:tr>
              <a:tr h="198490">
                <a:tc>
                  <a:txBody>
                    <a:bodyPr/>
                    <a:lstStyle/>
                    <a:p>
                      <a:pPr marL="0" marR="0">
                        <a:lnSpc>
                          <a:spcPct val="107000"/>
                        </a:lnSpc>
                        <a:spcBef>
                          <a:spcPts val="0"/>
                        </a:spcBef>
                        <a:spcAft>
                          <a:spcPts val="0"/>
                        </a:spcAft>
                      </a:pPr>
                      <a:r>
                        <a:rPr lang="en-US" sz="105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ctr">
                        <a:lnSpc>
                          <a:spcPct val="107000"/>
                        </a:lnSpc>
                        <a:spcBef>
                          <a:spcPts val="0"/>
                        </a:spcBef>
                        <a:spcAft>
                          <a:spcPts val="0"/>
                        </a:spcAft>
                      </a:pPr>
                      <a:r>
                        <a:rPr lang="en-US" sz="1050" b="1" dirty="0">
                          <a:effectLst/>
                        </a:rPr>
                        <a:t>561</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ctr">
                        <a:lnSpc>
                          <a:spcPct val="107000"/>
                        </a:lnSpc>
                        <a:spcBef>
                          <a:spcPts val="0"/>
                        </a:spcBef>
                        <a:spcAft>
                          <a:spcPts val="0"/>
                        </a:spcAft>
                      </a:pPr>
                      <a:r>
                        <a:rPr lang="en-US" sz="1050" b="1" dirty="0">
                          <a:effectLst/>
                        </a:rPr>
                        <a:t>562</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ctr">
                        <a:lnSpc>
                          <a:spcPct val="107000"/>
                        </a:lnSpc>
                        <a:spcBef>
                          <a:spcPts val="0"/>
                        </a:spcBef>
                        <a:spcAft>
                          <a:spcPts val="0"/>
                        </a:spcAft>
                      </a:pPr>
                      <a:r>
                        <a:rPr lang="en-US" sz="1050" b="1" dirty="0">
                          <a:effectLst/>
                        </a:rPr>
                        <a:t>563</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ctr">
                        <a:lnSpc>
                          <a:spcPct val="107000"/>
                        </a:lnSpc>
                        <a:spcBef>
                          <a:spcPts val="0"/>
                        </a:spcBef>
                        <a:spcAft>
                          <a:spcPts val="0"/>
                        </a:spcAft>
                      </a:pPr>
                      <a:r>
                        <a:rPr lang="en-US" sz="1050" b="1" dirty="0">
                          <a:effectLst/>
                        </a:rPr>
                        <a:t>564</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ctr">
                        <a:lnSpc>
                          <a:spcPct val="107000"/>
                        </a:lnSpc>
                        <a:spcBef>
                          <a:spcPts val="0"/>
                        </a:spcBef>
                        <a:spcAft>
                          <a:spcPts val="0"/>
                        </a:spcAft>
                      </a:pPr>
                      <a:r>
                        <a:rPr lang="en-US" sz="1050" b="1" dirty="0">
                          <a:effectLst/>
                        </a:rPr>
                        <a:t>567</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extLst>
                  <a:ext uri="{0D108BD9-81ED-4DB2-BD59-A6C34878D82A}">
                    <a16:rowId xmlns:a16="http://schemas.microsoft.com/office/drawing/2014/main" val="1614343266"/>
                  </a:ext>
                </a:extLst>
              </a:tr>
              <a:tr h="386711">
                <a:tc>
                  <a:txBody>
                    <a:bodyPr/>
                    <a:lstStyle/>
                    <a:p>
                      <a:pPr marL="0" marR="0">
                        <a:lnSpc>
                          <a:spcPct val="107000"/>
                        </a:lnSpc>
                        <a:spcBef>
                          <a:spcPts val="0"/>
                        </a:spcBef>
                        <a:spcAft>
                          <a:spcPts val="0"/>
                        </a:spcAft>
                      </a:pPr>
                      <a:r>
                        <a:rPr lang="en-US" sz="1050">
                          <a:effectLst/>
                        </a:rPr>
                        <a:t>2007-2008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dirty="0">
                          <a:effectLst/>
                        </a:rPr>
                        <a:t>94,752</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dirty="0">
                          <a:effectLst/>
                        </a:rPr>
                        <a:t>708,081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a:effectLst/>
                        </a:rPr>
                        <a:t>595,512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a:effectLst/>
                        </a:rPr>
                        <a:t>719,108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a:effectLst/>
                        </a:rPr>
                        <a:t>80,458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a:effectLst/>
                        </a:rPr>
                        <a:t>2,197,911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extLst>
                  <a:ext uri="{0D108BD9-81ED-4DB2-BD59-A6C34878D82A}">
                    <a16:rowId xmlns:a16="http://schemas.microsoft.com/office/drawing/2014/main" val="3317900044"/>
                  </a:ext>
                </a:extLst>
              </a:tr>
              <a:tr h="386711">
                <a:tc>
                  <a:txBody>
                    <a:bodyPr/>
                    <a:lstStyle/>
                    <a:p>
                      <a:pPr marL="0" marR="0">
                        <a:lnSpc>
                          <a:spcPct val="107000"/>
                        </a:lnSpc>
                        <a:spcBef>
                          <a:spcPts val="0"/>
                        </a:spcBef>
                        <a:spcAft>
                          <a:spcPts val="0"/>
                        </a:spcAft>
                      </a:pPr>
                      <a:r>
                        <a:rPr lang="en-US" sz="1050">
                          <a:effectLst/>
                        </a:rPr>
                        <a:t>2008-2009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a:effectLst/>
                        </a:rPr>
                        <a:t>8,663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a:effectLst/>
                        </a:rPr>
                        <a:t>672,878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dirty="0">
                          <a:effectLst/>
                        </a:rPr>
                        <a:t>841,953</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a:effectLst/>
                        </a:rPr>
                        <a:t>1,169,397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dirty="0">
                          <a:effectLst/>
                        </a:rPr>
                        <a:t>100,655</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a:effectLst/>
                        </a:rPr>
                        <a:t>2,793,546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extLst>
                  <a:ext uri="{0D108BD9-81ED-4DB2-BD59-A6C34878D82A}">
                    <a16:rowId xmlns:a16="http://schemas.microsoft.com/office/drawing/2014/main" val="148888914"/>
                  </a:ext>
                </a:extLst>
              </a:tr>
              <a:tr h="386711">
                <a:tc>
                  <a:txBody>
                    <a:bodyPr/>
                    <a:lstStyle/>
                    <a:p>
                      <a:pPr marL="0" marR="0">
                        <a:lnSpc>
                          <a:spcPct val="107000"/>
                        </a:lnSpc>
                        <a:spcBef>
                          <a:spcPts val="0"/>
                        </a:spcBef>
                        <a:spcAft>
                          <a:spcPts val="0"/>
                        </a:spcAft>
                      </a:pPr>
                      <a:r>
                        <a:rPr lang="en-US" sz="1050">
                          <a:effectLst/>
                        </a:rPr>
                        <a:t>2009-2010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a:effectLst/>
                        </a:rPr>
                        <a:t>1,203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a:effectLst/>
                        </a:rPr>
                        <a:t>1,026,770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dirty="0">
                          <a:effectLst/>
                        </a:rPr>
                        <a:t>977,687</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a:effectLst/>
                        </a:rPr>
                        <a:t>1,170,273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a:effectLst/>
                        </a:rPr>
                        <a:t>95,976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a:effectLst/>
                        </a:rPr>
                        <a:t>3,271,909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extLst>
                  <a:ext uri="{0D108BD9-81ED-4DB2-BD59-A6C34878D82A}">
                    <a16:rowId xmlns:a16="http://schemas.microsoft.com/office/drawing/2014/main" val="4218484105"/>
                  </a:ext>
                </a:extLst>
              </a:tr>
              <a:tr h="386711">
                <a:tc>
                  <a:txBody>
                    <a:bodyPr/>
                    <a:lstStyle/>
                    <a:p>
                      <a:pPr marL="0" marR="0">
                        <a:lnSpc>
                          <a:spcPct val="107000"/>
                        </a:lnSpc>
                        <a:spcBef>
                          <a:spcPts val="0"/>
                        </a:spcBef>
                        <a:spcAft>
                          <a:spcPts val="0"/>
                        </a:spcAft>
                      </a:pPr>
                      <a:r>
                        <a:rPr lang="en-US" sz="1050">
                          <a:effectLst/>
                        </a:rPr>
                        <a:t>2010-2011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a:effectLst/>
                        </a:rPr>
                        <a:t>696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a:effectLst/>
                        </a:rPr>
                        <a:t>794,073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a:effectLst/>
                        </a:rPr>
                        <a:t>1,024,623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dirty="0">
                          <a:effectLst/>
                        </a:rPr>
                        <a:t>1,089,806</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a:effectLst/>
                        </a:rPr>
                        <a:t>65,628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a:effectLst/>
                        </a:rPr>
                        <a:t>2,974,826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extLst>
                  <a:ext uri="{0D108BD9-81ED-4DB2-BD59-A6C34878D82A}">
                    <a16:rowId xmlns:a16="http://schemas.microsoft.com/office/drawing/2014/main" val="3546545644"/>
                  </a:ext>
                </a:extLst>
              </a:tr>
              <a:tr h="386711">
                <a:tc>
                  <a:txBody>
                    <a:bodyPr/>
                    <a:lstStyle/>
                    <a:p>
                      <a:pPr marL="0" marR="0">
                        <a:lnSpc>
                          <a:spcPct val="107000"/>
                        </a:lnSpc>
                        <a:spcBef>
                          <a:spcPts val="0"/>
                        </a:spcBef>
                        <a:spcAft>
                          <a:spcPts val="0"/>
                        </a:spcAft>
                      </a:pPr>
                      <a:r>
                        <a:rPr lang="en-US" sz="1050">
                          <a:effectLst/>
                        </a:rPr>
                        <a:t>2011-2012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a:effectLst/>
                        </a:rPr>
                        <a:t>24,995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a:effectLst/>
                        </a:rPr>
                        <a:t>740,922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a:effectLst/>
                        </a:rPr>
                        <a:t>1,007,937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dirty="0">
                          <a:effectLst/>
                        </a:rPr>
                        <a:t>1,083,331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dirty="0">
                          <a:effectLst/>
                        </a:rPr>
                        <a:t>68,857</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a:effectLst/>
                        </a:rPr>
                        <a:t>2,926,042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extLst>
                  <a:ext uri="{0D108BD9-81ED-4DB2-BD59-A6C34878D82A}">
                    <a16:rowId xmlns:a16="http://schemas.microsoft.com/office/drawing/2014/main" val="1850112426"/>
                  </a:ext>
                </a:extLst>
              </a:tr>
              <a:tr h="386711">
                <a:tc>
                  <a:txBody>
                    <a:bodyPr/>
                    <a:lstStyle/>
                    <a:p>
                      <a:pPr marL="0" marR="0">
                        <a:lnSpc>
                          <a:spcPct val="107000"/>
                        </a:lnSpc>
                        <a:spcBef>
                          <a:spcPts val="0"/>
                        </a:spcBef>
                        <a:spcAft>
                          <a:spcPts val="0"/>
                        </a:spcAft>
                      </a:pPr>
                      <a:r>
                        <a:rPr lang="en-US" sz="1050">
                          <a:effectLst/>
                        </a:rPr>
                        <a:t>2012-2013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a:effectLst/>
                        </a:rPr>
                        <a:t>25,740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a:effectLst/>
                        </a:rPr>
                        <a:t>763,529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a:effectLst/>
                        </a:rPr>
                        <a:t>940,947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a:effectLst/>
                        </a:rPr>
                        <a:t>1,237,813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dirty="0">
                          <a:effectLst/>
                        </a:rPr>
                        <a:t>107,353</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a:effectLst/>
                        </a:rPr>
                        <a:t>3,109,177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extLst>
                  <a:ext uri="{0D108BD9-81ED-4DB2-BD59-A6C34878D82A}">
                    <a16:rowId xmlns:a16="http://schemas.microsoft.com/office/drawing/2014/main" val="4185842496"/>
                  </a:ext>
                </a:extLst>
              </a:tr>
              <a:tr h="386711">
                <a:tc>
                  <a:txBody>
                    <a:bodyPr/>
                    <a:lstStyle/>
                    <a:p>
                      <a:pPr marL="0" marR="0">
                        <a:lnSpc>
                          <a:spcPct val="107000"/>
                        </a:lnSpc>
                        <a:spcBef>
                          <a:spcPts val="0"/>
                        </a:spcBef>
                        <a:spcAft>
                          <a:spcPts val="0"/>
                        </a:spcAft>
                      </a:pPr>
                      <a:r>
                        <a:rPr lang="en-US" sz="1050">
                          <a:effectLst/>
                        </a:rPr>
                        <a:t>2013-2014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a:effectLst/>
                        </a:rPr>
                        <a:t>43,306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a:effectLst/>
                        </a:rPr>
                        <a:t>801,834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a:effectLst/>
                        </a:rPr>
                        <a:t>960,423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a:effectLst/>
                        </a:rPr>
                        <a:t>1,279,616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a:effectLst/>
                        </a:rPr>
                        <a:t>110,823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a:effectLst/>
                        </a:rPr>
                        <a:t>3,274,920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extLst>
                  <a:ext uri="{0D108BD9-81ED-4DB2-BD59-A6C34878D82A}">
                    <a16:rowId xmlns:a16="http://schemas.microsoft.com/office/drawing/2014/main" val="2122162353"/>
                  </a:ext>
                </a:extLst>
              </a:tr>
              <a:tr h="386711">
                <a:tc>
                  <a:txBody>
                    <a:bodyPr/>
                    <a:lstStyle/>
                    <a:p>
                      <a:pPr marL="0" marR="0">
                        <a:lnSpc>
                          <a:spcPct val="107000"/>
                        </a:lnSpc>
                        <a:spcBef>
                          <a:spcPts val="0"/>
                        </a:spcBef>
                        <a:spcAft>
                          <a:spcPts val="0"/>
                        </a:spcAft>
                      </a:pPr>
                      <a:r>
                        <a:rPr lang="en-US" sz="1050">
                          <a:effectLst/>
                        </a:rPr>
                        <a:t>2014-2015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a:effectLst/>
                        </a:rPr>
                        <a:t>33,034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a:effectLst/>
                        </a:rPr>
                        <a:t>810,558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a:effectLst/>
                        </a:rPr>
                        <a:t>967,059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a:effectLst/>
                        </a:rPr>
                        <a:t>1,378,380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dirty="0">
                          <a:effectLst/>
                        </a:rPr>
                        <a:t>145,746</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dirty="0">
                          <a:effectLst/>
                        </a:rPr>
                        <a:t>3,340,542</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extLst>
                  <a:ext uri="{0D108BD9-81ED-4DB2-BD59-A6C34878D82A}">
                    <a16:rowId xmlns:a16="http://schemas.microsoft.com/office/drawing/2014/main" val="3729909424"/>
                  </a:ext>
                </a:extLst>
              </a:tr>
              <a:tr h="386711">
                <a:tc>
                  <a:txBody>
                    <a:bodyPr/>
                    <a:lstStyle/>
                    <a:p>
                      <a:pPr marL="0" marR="0">
                        <a:lnSpc>
                          <a:spcPct val="107000"/>
                        </a:lnSpc>
                        <a:spcBef>
                          <a:spcPts val="0"/>
                        </a:spcBef>
                        <a:spcAft>
                          <a:spcPts val="0"/>
                        </a:spcAft>
                      </a:pPr>
                      <a:r>
                        <a:rPr lang="en-US" sz="1050">
                          <a:effectLst/>
                        </a:rPr>
                        <a:t>2015-2016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a:effectLst/>
                        </a:rPr>
                        <a:t>28,227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a:effectLst/>
                        </a:rPr>
                        <a:t>1,053,011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a:effectLst/>
                        </a:rPr>
                        <a:t>998,192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a:effectLst/>
                        </a:rPr>
                        <a:t>1,533,681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a:effectLst/>
                        </a:rPr>
                        <a:t>178,795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dirty="0">
                          <a:effectLst/>
                        </a:rPr>
                        <a:t>3,793,076</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extLst>
                  <a:ext uri="{0D108BD9-81ED-4DB2-BD59-A6C34878D82A}">
                    <a16:rowId xmlns:a16="http://schemas.microsoft.com/office/drawing/2014/main" val="199282669"/>
                  </a:ext>
                </a:extLst>
              </a:tr>
              <a:tr h="386711">
                <a:tc>
                  <a:txBody>
                    <a:bodyPr/>
                    <a:lstStyle/>
                    <a:p>
                      <a:pPr marL="0" marR="0">
                        <a:lnSpc>
                          <a:spcPct val="107000"/>
                        </a:lnSpc>
                        <a:spcBef>
                          <a:spcPts val="0"/>
                        </a:spcBef>
                        <a:spcAft>
                          <a:spcPts val="0"/>
                        </a:spcAft>
                      </a:pPr>
                      <a:r>
                        <a:rPr lang="en-US" sz="1050">
                          <a:effectLst/>
                        </a:rPr>
                        <a:t>2016-2017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a:effectLst/>
                        </a:rPr>
                        <a:t>62,010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a:effectLst/>
                        </a:rPr>
                        <a:t>880,086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a:effectLst/>
                        </a:rPr>
                        <a:t>650,396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a:effectLst/>
                        </a:rPr>
                        <a:t>1,639,679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a:effectLst/>
                        </a:rPr>
                        <a:t>169,319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dirty="0">
                          <a:effectLst/>
                        </a:rPr>
                        <a:t>3,401,490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extLst>
                  <a:ext uri="{0D108BD9-81ED-4DB2-BD59-A6C34878D82A}">
                    <a16:rowId xmlns:a16="http://schemas.microsoft.com/office/drawing/2014/main" val="2698413078"/>
                  </a:ext>
                </a:extLst>
              </a:tr>
              <a:tr h="386711">
                <a:tc>
                  <a:txBody>
                    <a:bodyPr/>
                    <a:lstStyle/>
                    <a:p>
                      <a:pPr marL="0" marR="0">
                        <a:lnSpc>
                          <a:spcPct val="107000"/>
                        </a:lnSpc>
                        <a:spcBef>
                          <a:spcPts val="0"/>
                        </a:spcBef>
                        <a:spcAft>
                          <a:spcPts val="0"/>
                        </a:spcAft>
                      </a:pPr>
                      <a:r>
                        <a:rPr lang="en-US" sz="1050">
                          <a:effectLst/>
                        </a:rPr>
                        <a:t>2017-2018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a:effectLst/>
                        </a:rPr>
                        <a:t>24,988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a:effectLst/>
                        </a:rPr>
                        <a:t>1,139,290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a:effectLst/>
                        </a:rPr>
                        <a:t>790,156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a:effectLst/>
                        </a:rPr>
                        <a:t>1,705,114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a:effectLst/>
                        </a:rPr>
                        <a:t>130,202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tc>
                  <a:txBody>
                    <a:bodyPr/>
                    <a:lstStyle/>
                    <a:p>
                      <a:pPr marL="0" marR="0" algn="r">
                        <a:lnSpc>
                          <a:spcPct val="107000"/>
                        </a:lnSpc>
                        <a:spcBef>
                          <a:spcPts val="0"/>
                        </a:spcBef>
                        <a:spcAft>
                          <a:spcPts val="0"/>
                        </a:spcAft>
                      </a:pPr>
                      <a:r>
                        <a:rPr lang="en-US" sz="1050" dirty="0">
                          <a:effectLst/>
                        </a:rPr>
                        <a:t>3,789,750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5518" marR="45518" marT="0" marB="0" anchor="b"/>
                </a:tc>
                <a:extLst>
                  <a:ext uri="{0D108BD9-81ED-4DB2-BD59-A6C34878D82A}">
                    <a16:rowId xmlns:a16="http://schemas.microsoft.com/office/drawing/2014/main" val="645308403"/>
                  </a:ext>
                </a:extLst>
              </a:tr>
            </a:tbl>
          </a:graphicData>
        </a:graphic>
      </p:graphicFrame>
      <p:sp>
        <p:nvSpPr>
          <p:cNvPr id="6" name="Slide Number Placeholder 5"/>
          <p:cNvSpPr>
            <a:spLocks noGrp="1"/>
          </p:cNvSpPr>
          <p:nvPr>
            <p:ph type="sldNum" sz="quarter" idx="12"/>
          </p:nvPr>
        </p:nvSpPr>
        <p:spPr/>
        <p:txBody>
          <a:bodyPr/>
          <a:lstStyle/>
          <a:p>
            <a:fld id="{8A7A6979-0714-4377-B894-6BE4C2D6E202}" type="slidenum">
              <a:rPr lang="en-US" smtClean="0"/>
              <a:pPr/>
              <a:t>7</a:t>
            </a:fld>
            <a:endParaRPr lang="en-US" dirty="0"/>
          </a:p>
        </p:txBody>
      </p:sp>
    </p:spTree>
    <p:extLst>
      <p:ext uri="{BB962C8B-B14F-4D97-AF65-F5344CB8AC3E}">
        <p14:creationId xmlns:p14="http://schemas.microsoft.com/office/powerpoint/2010/main" val="1907372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835" y="615557"/>
            <a:ext cx="7729728" cy="1188720"/>
          </a:xfrm>
        </p:spPr>
        <p:txBody>
          <a:bodyPr/>
          <a:lstStyle/>
          <a:p>
            <a:r>
              <a:rPr lang="en-US" dirty="0" smtClean="0"/>
              <a:t>Tuition expenditures</a:t>
            </a:r>
            <a:endParaRPr lang="en-US" dirty="0"/>
          </a:p>
        </p:txBody>
      </p:sp>
      <p:graphicFrame>
        <p:nvGraphicFramePr>
          <p:cNvPr id="4" name="Content Placeholder 3">
            <a:extLst>
              <a:ext uri="{FF2B5EF4-FFF2-40B4-BE49-F238E27FC236}">
                <a16:creationId xmlns:a16="http://schemas.microsoft.com/office/drawing/2014/main" id="{A6DF5755-D807-4026-A889-3379693F9343}"/>
              </a:ext>
            </a:extLst>
          </p:cNvPr>
          <p:cNvGraphicFramePr>
            <a:graphicFrameLocks noGrp="1"/>
          </p:cNvGraphicFramePr>
          <p:nvPr>
            <p:ph idx="1"/>
            <p:extLst>
              <p:ext uri="{D42A27DB-BD31-4B8C-83A1-F6EECF244321}">
                <p14:modId xmlns:p14="http://schemas.microsoft.com/office/powerpoint/2010/main" val="3694531453"/>
              </p:ext>
            </p:extLst>
          </p:nvPr>
        </p:nvGraphicFramePr>
        <p:xfrm>
          <a:off x="2231136" y="2256040"/>
          <a:ext cx="7731125" cy="310197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230438" y="5960845"/>
            <a:ext cx="5672051" cy="769441"/>
          </a:xfrm>
          <a:prstGeom prst="rect">
            <a:avLst/>
          </a:prstGeom>
          <a:noFill/>
        </p:spPr>
        <p:txBody>
          <a:bodyPr wrap="square" rtlCol="0">
            <a:spAutoFit/>
          </a:bodyPr>
          <a:lstStyle/>
          <a:p>
            <a:r>
              <a:rPr lang="en-US" sz="1100" dirty="0" smtClean="0"/>
              <a:t>Source: PDE</a:t>
            </a:r>
          </a:p>
          <a:p>
            <a:r>
              <a:rPr lang="en-US" sz="1100" dirty="0" smtClean="0"/>
              <a:t>	Teachers &amp; Administrators/School Finance/Finances</a:t>
            </a:r>
          </a:p>
          <a:p>
            <a:r>
              <a:rPr lang="en-US" sz="1100" dirty="0" smtClean="0"/>
              <a:t>	Summary of AFR Data/AFR Data Detailed</a:t>
            </a:r>
          </a:p>
          <a:p>
            <a:r>
              <a:rPr lang="en-US" sz="1100" dirty="0" smtClean="0"/>
              <a:t>	Expenditures/Tuition Schedule</a:t>
            </a:r>
            <a:endParaRPr lang="en-US" sz="1100"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8</a:t>
            </a:fld>
            <a:endParaRPr lang="en-US" dirty="0"/>
          </a:p>
        </p:txBody>
      </p:sp>
    </p:spTree>
    <p:extLst>
      <p:ext uri="{BB962C8B-B14F-4D97-AF65-F5344CB8AC3E}">
        <p14:creationId xmlns:p14="http://schemas.microsoft.com/office/powerpoint/2010/main" val="3404855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2521" y="590619"/>
            <a:ext cx="7729728" cy="1188720"/>
          </a:xfrm>
        </p:spPr>
        <p:txBody>
          <a:bodyPr/>
          <a:lstStyle/>
          <a:p>
            <a:r>
              <a:rPr lang="en-US" dirty="0" smtClean="0"/>
              <a:t>Tuition expenditures</a:t>
            </a:r>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633385" y="886197"/>
            <a:ext cx="4928000" cy="6854256"/>
          </a:xfrm>
        </p:spPr>
      </p:pic>
      <p:sp>
        <p:nvSpPr>
          <p:cNvPr id="11" name="Slide Number Placeholder 10"/>
          <p:cNvSpPr>
            <a:spLocks noGrp="1"/>
          </p:cNvSpPr>
          <p:nvPr>
            <p:ph type="sldNum" sz="quarter" idx="12"/>
          </p:nvPr>
        </p:nvSpPr>
        <p:spPr/>
        <p:txBody>
          <a:bodyPr/>
          <a:lstStyle/>
          <a:p>
            <a:fld id="{8A7A6979-0714-4377-B894-6BE4C2D6E202}" type="slidenum">
              <a:rPr lang="en-US" smtClean="0"/>
              <a:pPr/>
              <a:t>9</a:t>
            </a:fld>
            <a:endParaRPr lang="en-US" dirty="0"/>
          </a:p>
        </p:txBody>
      </p:sp>
    </p:spTree>
    <p:extLst>
      <p:ext uri="{BB962C8B-B14F-4D97-AF65-F5344CB8AC3E}">
        <p14:creationId xmlns:p14="http://schemas.microsoft.com/office/powerpoint/2010/main" val="1677933298"/>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TM10001115[[fn=Parcel]]</Template>
  <TotalTime>18687</TotalTime>
  <Words>2873</Words>
  <Application>Microsoft Office PowerPoint</Application>
  <PresentationFormat>Widescreen</PresentationFormat>
  <Paragraphs>1208</Paragraphs>
  <Slides>40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Cambria</vt:lpstr>
      <vt:lpstr>Gill Sans MT</vt:lpstr>
      <vt:lpstr>MS Mincho</vt:lpstr>
      <vt:lpstr>Times New Roman</vt:lpstr>
      <vt:lpstr>Parcel</vt:lpstr>
      <vt:lpstr>2019-20 AGASD Budget Review</vt:lpstr>
      <vt:lpstr>2019-20 AGASD Budget Review</vt:lpstr>
      <vt:lpstr>Student Enrollment</vt:lpstr>
      <vt:lpstr>Student Enrollment</vt:lpstr>
      <vt:lpstr>Special Education</vt:lpstr>
      <vt:lpstr>Special Education</vt:lpstr>
      <vt:lpstr>Tuition expenditures</vt:lpstr>
      <vt:lpstr>Tuition expenditures</vt:lpstr>
      <vt:lpstr>Tuition expenditures</vt:lpstr>
      <vt:lpstr>Tuition expenditures</vt:lpstr>
      <vt:lpstr>Market value vs. assessed value</vt:lpstr>
      <vt:lpstr>Market value vs. assessed value</vt:lpstr>
      <vt:lpstr>District aid ratios</vt:lpstr>
      <vt:lpstr>District aid ratios</vt:lpstr>
      <vt:lpstr>Expenditures by object - $55,819,444</vt:lpstr>
      <vt:lpstr>Expenditures</vt:lpstr>
      <vt:lpstr>Expenditures</vt:lpstr>
      <vt:lpstr>Expenditures by function - $55,819,444</vt:lpstr>
      <vt:lpstr>Expenditures</vt:lpstr>
      <vt:lpstr>expenditures</vt:lpstr>
      <vt:lpstr>Fringe benefits - $15,456,267</vt:lpstr>
      <vt:lpstr>BENEFITS</vt:lpstr>
      <vt:lpstr>BENEFITS</vt:lpstr>
      <vt:lpstr>Retirement - $7,302,245</vt:lpstr>
      <vt:lpstr>Retirement - $7,302,245</vt:lpstr>
      <vt:lpstr>Debt service - $4,130,775</vt:lpstr>
      <vt:lpstr>Debt service - $4,130,775</vt:lpstr>
      <vt:lpstr>Free &amp; reduced lunch</vt:lpstr>
      <vt:lpstr>Free &amp; reduced lunch</vt:lpstr>
      <vt:lpstr>Revenues - $53,340,906</vt:lpstr>
      <vt:lpstr>2019-20 Revenues</vt:lpstr>
      <vt:lpstr>Budget summary report - Revenue</vt:lpstr>
      <vt:lpstr>Budget summary report - Revenue</vt:lpstr>
      <vt:lpstr>Revenues - $53,340,906</vt:lpstr>
      <vt:lpstr>Millage rates - taxes</vt:lpstr>
      <vt:lpstr>Millage rates - taxes</vt:lpstr>
      <vt:lpstr>Summary of financial conditions</vt:lpstr>
      <vt:lpstr>Summary of financial conditions</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2019-20 AGASD Budget Review</dc:title>
  <dc:creator>Chris Bolin</dc:creator>
  <cp:lastModifiedBy>Chris Bolin</cp:lastModifiedBy>
  <cp:revision>128</cp:revision>
  <cp:lastPrinted>2019-05-31T12:02:15Z</cp:lastPrinted>
  <dcterms:created xsi:type="dcterms:W3CDTF">2019-05-23T18:03:56Z</dcterms:created>
  <dcterms:modified xsi:type="dcterms:W3CDTF">2019-06-05T17:31:01Z</dcterms:modified>
</cp:coreProperties>
</file>